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7" r:id="rId2"/>
    <p:sldId id="268" r:id="rId3"/>
    <p:sldId id="269" r:id="rId4"/>
    <p:sldId id="270" r:id="rId5"/>
    <p:sldId id="272" r:id="rId6"/>
    <p:sldId id="271" r:id="rId7"/>
    <p:sldId id="256" r:id="rId8"/>
    <p:sldId id="259" r:id="rId9"/>
    <p:sldId id="261" r:id="rId10"/>
    <p:sldId id="260" r:id="rId11"/>
    <p:sldId id="262" r:id="rId12"/>
    <p:sldId id="263" r:id="rId13"/>
    <p:sldId id="258" r:id="rId14"/>
    <p:sldId id="266" r:id="rId15"/>
    <p:sldId id="264" r:id="rId16"/>
    <p:sldId id="276" r:id="rId17"/>
    <p:sldId id="265" r:id="rId18"/>
    <p:sldId id="275" r:id="rId19"/>
  </p:sldIdLst>
  <p:sldSz cx="12192000" cy="6858000"/>
  <p:notesSz cx="6858000" cy="9144000"/>
  <p:embeddedFontLst>
    <p:embeddedFont>
      <p:font typeface="Aptos ExtraBold" panose="020B0004020202020204" pitchFamily="34" charset="0"/>
      <p:bold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Montserrat ExtraBold" pitchFamily="2" charset="77"/>
      <p:bold r:id="rId28"/>
      <p:boldItalic r:id="rId29"/>
    </p:embeddedFont>
    <p:embeddedFont>
      <p:font typeface="Montserrat Light" pitchFamily="2" charset="77"/>
      <p:regular r:id="rId30"/>
      <p:italic r:id="rId31"/>
    </p:embeddedFont>
    <p:embeddedFont>
      <p:font typeface="Montserrat SemiBold" pitchFamily="2" charset="77"/>
      <p:bold r:id="rId32"/>
      <p:boldItalic r:id="rId3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47" userDrawn="1">
          <p15:clr>
            <a:srgbClr val="A4A3A4"/>
          </p15:clr>
        </p15:guide>
        <p15:guide id="3" pos="7310" userDrawn="1">
          <p15:clr>
            <a:srgbClr val="A4A3A4"/>
          </p15:clr>
        </p15:guide>
        <p15:guide id="4" orient="horz" pos="436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orient="horz" pos="935" userDrawn="1">
          <p15:clr>
            <a:srgbClr val="A4A3A4"/>
          </p15:clr>
        </p15:guide>
        <p15:guide id="7" orient="horz" pos="3861" userDrawn="1">
          <p15:clr>
            <a:srgbClr val="A4A3A4"/>
          </p15:clr>
        </p15:guide>
        <p15:guide id="8" pos="461" userDrawn="1">
          <p15:clr>
            <a:srgbClr val="A4A3A4"/>
          </p15:clr>
        </p15:guide>
        <p15:guide id="9" pos="7151" userDrawn="1">
          <p15:clr>
            <a:srgbClr val="A4A3A4"/>
          </p15:clr>
        </p15:guide>
        <p15:guide id="10" pos="257" userDrawn="1">
          <p15:clr>
            <a:srgbClr val="A4A3A4"/>
          </p15:clr>
        </p15:guide>
        <p15:guide id="11" pos="2842" userDrawn="1">
          <p15:clr>
            <a:srgbClr val="A4A3A4"/>
          </p15:clr>
        </p15:guide>
        <p15:guide id="12" orient="horz" pos="1139" userDrawn="1">
          <p15:clr>
            <a:srgbClr val="A4A3A4"/>
          </p15:clr>
        </p15:guide>
        <p15:guide id="13" pos="1776" userDrawn="1">
          <p15:clr>
            <a:srgbClr val="A4A3A4"/>
          </p15:clr>
        </p15:guide>
        <p15:guide id="14" pos="33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8E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13" autoAdjust="0"/>
    <p:restoredTop sz="94660"/>
  </p:normalViewPr>
  <p:slideViewPr>
    <p:cSldViewPr snapToGrid="0" showGuides="1">
      <p:cViewPr varScale="1">
        <p:scale>
          <a:sx n="131" d="100"/>
          <a:sy n="131" d="100"/>
        </p:scale>
        <p:origin x="344" y="184"/>
      </p:cViewPr>
      <p:guideLst>
        <p:guide orient="horz" pos="2205"/>
        <p:guide pos="347"/>
        <p:guide pos="7310"/>
        <p:guide orient="horz" pos="436"/>
        <p:guide orient="horz" pos="3997"/>
        <p:guide orient="horz" pos="935"/>
        <p:guide orient="horz" pos="3861"/>
        <p:guide pos="461"/>
        <p:guide pos="7151"/>
        <p:guide pos="257"/>
        <p:guide pos="2842"/>
        <p:guide orient="horz" pos="1139"/>
        <p:guide pos="1776"/>
        <p:guide pos="33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CA7BAB7D-9DE9-7904-775A-0FC7CF73503F}"/>
              </a:ext>
            </a:extLst>
          </p:cNvPr>
          <p:cNvSpPr txBox="1"/>
          <p:nvPr userDrawn="1"/>
        </p:nvSpPr>
        <p:spPr>
          <a:xfrm>
            <a:off x="495299" y="171450"/>
            <a:ext cx="6943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ESTRATEGIA DE DESARROLLO LOCAL PARTICIPATIVO, 2023-2027</a:t>
            </a:r>
          </a:p>
          <a:p>
            <a:r>
              <a:rPr lang="es-ES" sz="1100" dirty="0">
                <a:solidFill>
                  <a:schemeClr val="accent5">
                    <a:lumMod val="50000"/>
                  </a:schemeClr>
                </a:solidFill>
                <a:latin typeface="Montserrat ExtraBold" pitchFamily="2" charset="0"/>
              </a:rPr>
              <a:t>Por un desarrollo rural sostenible e inteligente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4D2D4AA-B904-278B-6F5C-F46E4E9985EB}"/>
              </a:ext>
            </a:extLst>
          </p:cNvPr>
          <p:cNvSpPr/>
          <p:nvPr userDrawn="1"/>
        </p:nvSpPr>
        <p:spPr>
          <a:xfrm>
            <a:off x="0" y="0"/>
            <a:ext cx="10911840" cy="883920"/>
          </a:xfrm>
          <a:prstGeom prst="rect">
            <a:avLst/>
          </a:prstGeom>
          <a:solidFill>
            <a:srgbClr val="2E8EA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92960C0-2126-DDBE-FC99-CE5C6057D241}"/>
              </a:ext>
            </a:extLst>
          </p:cNvPr>
          <p:cNvSpPr txBox="1"/>
          <p:nvPr userDrawn="1"/>
        </p:nvSpPr>
        <p:spPr>
          <a:xfrm>
            <a:off x="11489055" y="6467475"/>
            <a:ext cx="590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A3171D2-BE27-46E3-AF5F-1C3F575590F8}" type="slidenum">
              <a:rPr lang="es-ES" sz="1200" smtClean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pPr algn="ctr"/>
              <a:t>‹Nº›</a:t>
            </a:fld>
            <a:endParaRPr lang="es-ES" sz="1200" dirty="0">
              <a:solidFill>
                <a:schemeClr val="accent5">
                  <a:lumMod val="75000"/>
                </a:schemeClr>
              </a:solidFill>
              <a:latin typeface="Montserrat ExtraBold" pitchFamily="2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E168DA1-CC00-334C-3BE9-AF1FBCF5C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"/>
          <a:stretch/>
        </p:blipFill>
        <p:spPr bwMode="auto">
          <a:xfrm>
            <a:off x="11053213" y="-1780"/>
            <a:ext cx="982542" cy="8839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9727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2E9DCB-200C-A658-5296-A6292FA8E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86B1F62-B3DF-A68C-2F8C-89EBAAA21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88D3DA-7785-DCA0-AEEB-C2D40F388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592D-8F33-42D2-9E51-48F9B75F47EB}" type="datetimeFigureOut">
              <a:rPr lang="es-ES" smtClean="0"/>
              <a:t>26/9/25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3956DC-73C0-D296-253D-ADA2882C4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517185-1E13-A9CF-7261-DAEF4C620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CBC9C-0553-4180-B0F5-C401B5D74D7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921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4E28585-F1FF-1632-8D0C-5A6894D13C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7197A3-9CD6-75DA-C6A9-B083293E27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C8B8FF-4729-BDDA-D8C1-09C080E3D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592D-8F33-42D2-9E51-48F9B75F47EB}" type="datetimeFigureOut">
              <a:rPr lang="es-ES" smtClean="0"/>
              <a:t>26/9/25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160D6D-3BD4-8B96-E819-3E3857143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67A2F9-BBE7-F0BD-C6B3-104EF2533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CBC9C-0553-4180-B0F5-C401B5D74D7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3563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A8F3A6-48E8-C51C-8BA5-D8F0F57AD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C93C36-CCF6-EA21-559A-173B43D1A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7F32E8-B11F-1EAD-7AF4-1B1A7BB2D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592D-8F33-42D2-9E51-48F9B75F47EB}" type="datetimeFigureOut">
              <a:rPr lang="es-ES" smtClean="0"/>
              <a:t>26/9/25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F8EB6C-5D22-16F6-E7D2-42A286435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EFC6DC-8C58-4E17-69D3-E589B409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CBC9C-0553-4180-B0F5-C401B5D74D7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2601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BBD0BA-9433-ED2D-15BA-BFA26174D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2AD7A7-67D8-5A1D-40B2-E8AE4F6D9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9B305B-8D14-E4BB-6B5E-5887E3CA5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592D-8F33-42D2-9E51-48F9B75F47EB}" type="datetimeFigureOut">
              <a:rPr lang="es-ES" smtClean="0"/>
              <a:t>26/9/25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0EF95A-C745-0239-2B3C-5A17E2FA8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D657D1-5E37-4D4C-764A-593F9E2D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CBC9C-0553-4180-B0F5-C401B5D74D7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8255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B69422-BB82-A9F2-88A1-672AE41C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50CD6B-97FB-A3FD-3F36-C043446D0A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8EEFEF5-7B74-3E9D-79A8-CC7BF1EB3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1133FD-E1A4-1522-4728-19CF4E796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592D-8F33-42D2-9E51-48F9B75F47EB}" type="datetimeFigureOut">
              <a:rPr lang="es-ES" smtClean="0"/>
              <a:t>26/9/25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82B985-3700-FDB5-ACE5-05B73BD54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5700C2-6274-F789-026F-F6C48B520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CBC9C-0553-4180-B0F5-C401B5D74D7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766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9A668C-1E91-85EB-709C-A8914A93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42C34E-EB53-DF7E-8ADD-B2A8B188E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78A613-CE35-7945-D6BD-6DDB0DBF8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B17EDF6-88BB-39F2-8CE6-96E92BEF3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6B7D9D5-ADDE-6CB9-FF67-00A43F005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BB06D57-2BFF-EA10-90DF-CC905DA6F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592D-8F33-42D2-9E51-48F9B75F47EB}" type="datetimeFigureOut">
              <a:rPr lang="es-ES" smtClean="0"/>
              <a:t>26/9/25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06C6C3C-8754-66FD-33C3-B4D24F0AA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C6807A9-72E3-6C17-15EB-654F6E459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CBC9C-0553-4180-B0F5-C401B5D74D7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4122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45C1B0-BFB3-14E9-49E1-69B8DA2E7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D263DEF-DAB6-16FF-6ED3-0A8B86EE0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592D-8F33-42D2-9E51-48F9B75F47EB}" type="datetimeFigureOut">
              <a:rPr lang="es-ES" smtClean="0"/>
              <a:t>26/9/25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F001365-C819-E437-9C87-1B5146C41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2EBC588-1E5B-4AC6-A7BE-54151AE4E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CBC9C-0553-4180-B0F5-C401B5D74D7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5564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ADE8FF0-C365-9E53-7220-CFF12CBD3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592D-8F33-42D2-9E51-48F9B75F47EB}" type="datetimeFigureOut">
              <a:rPr lang="es-ES" smtClean="0"/>
              <a:t>26/9/25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5EE0A5F-A51B-A30E-BDCC-EED0C0336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0F318C1-F655-4E6A-67EA-E8190A77D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CBC9C-0553-4180-B0F5-C401B5D74D7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33713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F6B133-EB99-3C70-27FA-80B01A061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F5C8AB-CD36-BBBB-4D50-90AD61D9E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F5F62B-3CDD-85B0-D8A9-209833A84A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13202A-F1B2-FC85-0C8D-E0612B6D3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592D-8F33-42D2-9E51-48F9B75F47EB}" type="datetimeFigureOut">
              <a:rPr lang="es-ES" smtClean="0"/>
              <a:t>26/9/25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29A054-9CEF-2B65-5E8C-11DDAC2C9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E9C975-7601-91B6-C579-A5D8C4446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CBC9C-0553-4180-B0F5-C401B5D74D7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0638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721A6D-AE52-C00B-0B1F-0DB2206E3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C0A1A47-3EEB-2F0C-A4C5-82407E8868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B193D82-EA1D-1D39-AB22-506F7F3A4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5AB9E36-C7D1-9FDB-007E-6E5D6013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592D-8F33-42D2-9E51-48F9B75F47EB}" type="datetimeFigureOut">
              <a:rPr lang="es-ES" smtClean="0"/>
              <a:t>26/9/25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88C4DE-6827-4AC9-E39E-2663D00F1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21861B-2BE6-93E2-68CC-D15CFCE40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CBC9C-0553-4180-B0F5-C401B5D74D7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01508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23B3B01-BB65-4E64-AEFE-C56C2515A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23DA1A-7075-3FC2-17AE-D138EF4A4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573F01-92B8-2C48-548C-E1D5996284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D592D-8F33-42D2-9E51-48F9B75F47EB}" type="datetimeFigureOut">
              <a:rPr lang="es-ES" smtClean="0"/>
              <a:t>26/9/25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982FE2-4CED-4CD1-99A9-117EEDF10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39F331-BBFF-A1EB-9A36-34DCF2EF4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CBC9C-0553-4180-B0F5-C401B5D74D7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6477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CA5D335-E3FC-88AD-2E59-DDDC04585469}"/>
              </a:ext>
            </a:extLst>
          </p:cNvPr>
          <p:cNvSpPr txBox="1"/>
          <p:nvPr/>
        </p:nvSpPr>
        <p:spPr>
          <a:xfrm>
            <a:off x="550863" y="1484313"/>
            <a:ext cx="110537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Estrategia de Desarrollo Local Participativo, </a:t>
            </a:r>
          </a:p>
          <a:p>
            <a:pPr algn="ctr"/>
            <a:r>
              <a:rPr lang="es-ES" sz="36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2023-2027</a:t>
            </a:r>
          </a:p>
          <a:p>
            <a:pPr algn="ctr"/>
            <a:r>
              <a:rPr lang="es-ES" sz="40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[EDLP- Territorio Integral]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E3DF0E4-788F-471B-F04D-905973687448}"/>
              </a:ext>
            </a:extLst>
          </p:cNvPr>
          <p:cNvGrpSpPr>
            <a:grpSpLocks/>
          </p:cNvGrpSpPr>
          <p:nvPr/>
        </p:nvGrpSpPr>
        <p:grpSpPr bwMode="auto">
          <a:xfrm>
            <a:off x="2126891" y="5410200"/>
            <a:ext cx="7938217" cy="719138"/>
            <a:chOff x="2098" y="4363"/>
            <a:chExt cx="7206" cy="653"/>
          </a:xfrm>
        </p:grpSpPr>
        <p:pic>
          <p:nvPicPr>
            <p:cNvPr id="8" name="Picture 3" descr="2016 Logo Region de Murcia">
              <a:extLst>
                <a:ext uri="{FF2B5EF4-FFF2-40B4-BE49-F238E27FC236}">
                  <a16:creationId xmlns:a16="http://schemas.microsoft.com/office/drawing/2014/main" id="{4E8E18AA-8F42-3CA1-45C8-158DD8139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8" y="4363"/>
              <a:ext cx="1305" cy="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2016 Logo Ministerio de agricultura">
              <a:extLst>
                <a:ext uri="{FF2B5EF4-FFF2-40B4-BE49-F238E27FC236}">
                  <a16:creationId xmlns:a16="http://schemas.microsoft.com/office/drawing/2014/main" id="{C120840F-8BB3-06F5-DCD7-FC08367008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3" y="4449"/>
              <a:ext cx="2866" cy="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 descr="2016 Logo LEADER">
              <a:extLst>
                <a:ext uri="{FF2B5EF4-FFF2-40B4-BE49-F238E27FC236}">
                  <a16:creationId xmlns:a16="http://schemas.microsoft.com/office/drawing/2014/main" id="{E698FD88-C8D8-C3E5-807B-543D6786D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5" y="4431"/>
              <a:ext cx="573" cy="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2016 Logo Union Europea FEADER">
              <a:extLst>
                <a:ext uri="{FF2B5EF4-FFF2-40B4-BE49-F238E27FC236}">
                  <a16:creationId xmlns:a16="http://schemas.microsoft.com/office/drawing/2014/main" id="{D01421E4-E71A-5297-EE3C-7FBF5EBF2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" y="4431"/>
              <a:ext cx="2006" cy="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29B6337C-E2B0-F253-DEC2-B86ABA816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" y="1423770"/>
            <a:ext cx="10691813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687324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3053C9F-E78D-5314-48A2-2E39C7DD797F}"/>
              </a:ext>
            </a:extLst>
          </p:cNvPr>
          <p:cNvSpPr txBox="1"/>
          <p:nvPr/>
        </p:nvSpPr>
        <p:spPr>
          <a:xfrm>
            <a:off x="426720" y="894848"/>
            <a:ext cx="11177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Plan de Acción: proyectos apoyables por el GAL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2C4078-44D3-0521-8D15-186AA642832B}"/>
              </a:ext>
            </a:extLst>
          </p:cNvPr>
          <p:cNvSpPr txBox="1"/>
          <p:nvPr/>
        </p:nvSpPr>
        <p:spPr>
          <a:xfrm>
            <a:off x="447040" y="1345373"/>
            <a:ext cx="1117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kern="100" dirty="0">
                <a:solidFill>
                  <a:schemeClr val="accent4"/>
                </a:solidFill>
                <a:effectLst/>
                <a:latin typeface="Montserrat ExtraBold" pitchFamily="2" charset="0"/>
              </a:rPr>
              <a:t>Medida 3: </a:t>
            </a:r>
            <a:r>
              <a:rPr lang="es-ES" sz="2400" b="1" kern="100" dirty="0">
                <a:solidFill>
                  <a:schemeClr val="accent4"/>
                </a:solidFill>
                <a:latin typeface="Montserrat ExtraBold" pitchFamily="2" charset="0"/>
              </a:rPr>
              <a:t>Territorio de experiencias</a:t>
            </a:r>
            <a:endParaRPr lang="es-ES" sz="2400" b="1" kern="100" dirty="0">
              <a:solidFill>
                <a:schemeClr val="accent4"/>
              </a:solidFill>
              <a:effectLst/>
              <a:latin typeface="Montserrat ExtraBold" pitchFamily="2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271FEC9-F837-1A4F-CBAD-801C8CC4F310}"/>
              </a:ext>
            </a:extLst>
          </p:cNvPr>
          <p:cNvSpPr txBox="1"/>
          <p:nvPr/>
        </p:nvSpPr>
        <p:spPr>
          <a:xfrm>
            <a:off x="4691063" y="2043604"/>
            <a:ext cx="6913562" cy="379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285750" indent="-285750">
              <a:spcBef>
                <a:spcPts val="300"/>
              </a:spcBef>
              <a:spcAft>
                <a:spcPts val="3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è"/>
              <a:defRPr sz="1600" b="1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defRPr>
            </a:lvl1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s-ES" sz="1400" dirty="0">
                <a:solidFill>
                  <a:schemeClr val="accent4"/>
                </a:solidFill>
              </a:rPr>
              <a:t>Apoyo a la diversificación de la oferta y desarrollo de nuevos productos turísticos.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s-ES" sz="1400" dirty="0"/>
              <a:t>M3.1.1. </a:t>
            </a:r>
            <a:r>
              <a:rPr lang="es-ES" sz="1400" b="0" dirty="0">
                <a:solidFill>
                  <a:schemeClr val="tx1"/>
                </a:solidFill>
                <a:latin typeface="Montserrat Light" pitchFamily="2" charset="0"/>
              </a:rPr>
              <a:t>Ayudas a la creación de nuevas empresas y actividades que permitan diversificar la oferta turística del territorio. </a:t>
            </a:r>
          </a:p>
          <a:p>
            <a:pPr marL="0" indent="0">
              <a:spcBef>
                <a:spcPts val="900"/>
              </a:spcBef>
              <a:spcAft>
                <a:spcPts val="900"/>
              </a:spcAft>
              <a:buNone/>
            </a:pPr>
            <a:r>
              <a:rPr lang="es-ES" sz="1400" dirty="0">
                <a:solidFill>
                  <a:schemeClr val="accent4"/>
                </a:solidFill>
              </a:rPr>
              <a:t>Apoyo a la modernización y mejora de la calidad de las infraestructuras y servicios turísticos.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s-ES" sz="1400" dirty="0"/>
              <a:t>M3.2.1. </a:t>
            </a:r>
            <a:r>
              <a:rPr lang="es-ES" sz="1400" b="0" dirty="0">
                <a:solidFill>
                  <a:schemeClr val="tx1"/>
                </a:solidFill>
                <a:latin typeface="Montserrat Light" pitchFamily="2" charset="0"/>
              </a:rPr>
              <a:t>Ayudas dirigidas a la modernización y adaptación de alojamientos rurales para mejorar su calidad.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s-ES" sz="1400" dirty="0"/>
              <a:t>M3.2.2.</a:t>
            </a:r>
            <a:r>
              <a:rPr lang="es-ES" sz="1400" b="0" dirty="0">
                <a:solidFill>
                  <a:schemeClr val="tx1"/>
                </a:solidFill>
                <a:latin typeface="Montserrat Light" pitchFamily="2" charset="0"/>
              </a:rPr>
              <a:t> Ayudas para la modernización de restaurantes, cuya antigüedad sea superior a diez años.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s-ES" sz="1400" dirty="0"/>
              <a:t>M3.2.3.</a:t>
            </a:r>
            <a:r>
              <a:rPr lang="es-ES" sz="1400" b="0" dirty="0">
                <a:solidFill>
                  <a:schemeClr val="tx1"/>
                </a:solidFill>
                <a:latin typeface="Montserrat Light" pitchFamily="2" charset="0"/>
              </a:rPr>
              <a:t> Ayudas para la digitalización de microempresas y pymes del sector turístico.</a:t>
            </a:r>
          </a:p>
        </p:txBody>
      </p:sp>
      <p:pic>
        <p:nvPicPr>
          <p:cNvPr id="4098" name="Picture 2" descr="Foto gratuita vista lateral mujer en una bata de baño desayunando afuera en la mañana.">
            <a:extLst>
              <a:ext uri="{FF2B5EF4-FFF2-40B4-BE49-F238E27FC236}">
                <a16:creationId xmlns:a16="http://schemas.microsoft.com/office/drawing/2014/main" id="{C8E23FAF-78AE-F2F0-4D1E-BCDBE55C01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-193" r="-215" b="193"/>
          <a:stretch/>
        </p:blipFill>
        <p:spPr bwMode="auto">
          <a:xfrm>
            <a:off x="0" y="1808163"/>
            <a:ext cx="4691063" cy="4321175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8D0F7AA-6281-3BC1-A14B-BF88325EDA0C}"/>
              </a:ext>
            </a:extLst>
          </p:cNvPr>
          <p:cNvSpPr/>
          <p:nvPr/>
        </p:nvSpPr>
        <p:spPr>
          <a:xfrm>
            <a:off x="4693307" y="2079537"/>
            <a:ext cx="6911318" cy="465620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BA5CF47-B411-795A-B0C6-124C82786D57}"/>
              </a:ext>
            </a:extLst>
          </p:cNvPr>
          <p:cNvSpPr/>
          <p:nvPr/>
        </p:nvSpPr>
        <p:spPr>
          <a:xfrm>
            <a:off x="4693307" y="3340300"/>
            <a:ext cx="6911318" cy="465620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41641158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3053C9F-E78D-5314-48A2-2E39C7DD797F}"/>
              </a:ext>
            </a:extLst>
          </p:cNvPr>
          <p:cNvSpPr txBox="1"/>
          <p:nvPr/>
        </p:nvSpPr>
        <p:spPr>
          <a:xfrm>
            <a:off x="426720" y="894848"/>
            <a:ext cx="11177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Plan de Acción: proyectos apoyables por el GAL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2C4078-44D3-0521-8D15-186AA642832B}"/>
              </a:ext>
            </a:extLst>
          </p:cNvPr>
          <p:cNvSpPr txBox="1"/>
          <p:nvPr/>
        </p:nvSpPr>
        <p:spPr>
          <a:xfrm>
            <a:off x="447040" y="1341414"/>
            <a:ext cx="1117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kern="100" dirty="0">
                <a:solidFill>
                  <a:schemeClr val="accent4"/>
                </a:solidFill>
                <a:effectLst/>
                <a:latin typeface="Montserrat ExtraBold" pitchFamily="2" charset="0"/>
              </a:rPr>
              <a:t>Medida 4: </a:t>
            </a:r>
            <a:r>
              <a:rPr lang="es-ES" sz="2400" b="1" kern="100" dirty="0">
                <a:solidFill>
                  <a:schemeClr val="accent4"/>
                </a:solidFill>
                <a:latin typeface="Montserrat ExtraBold" pitchFamily="2" charset="0"/>
              </a:rPr>
              <a:t>Paisea, patrimonio y cultura (I)</a:t>
            </a:r>
            <a:endParaRPr lang="es-ES" sz="2400" b="1" kern="100" dirty="0">
              <a:solidFill>
                <a:schemeClr val="accent4"/>
              </a:solidFill>
              <a:effectLst/>
              <a:latin typeface="Montserrat ExtraBold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4993235-B15D-DD08-7DB0-05F3F81CC459}"/>
              </a:ext>
            </a:extLst>
          </p:cNvPr>
          <p:cNvSpPr txBox="1"/>
          <p:nvPr/>
        </p:nvSpPr>
        <p:spPr>
          <a:xfrm>
            <a:off x="4691063" y="1975648"/>
            <a:ext cx="691356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285750" indent="-285750">
              <a:spcBef>
                <a:spcPts val="300"/>
              </a:spcBef>
              <a:spcAft>
                <a:spcPts val="3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è"/>
              <a:defRPr sz="1600" b="1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defRPr>
            </a:lvl1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s-ES" sz="1400" dirty="0">
                <a:solidFill>
                  <a:schemeClr val="accent4"/>
                </a:solidFill>
              </a:rPr>
              <a:t>Apoyos a la recuperación, mantenimiento, conservación y la mejora del patrimonio natural y el paisaje.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1200" b="0" dirty="0"/>
              <a:t>M4.1.1. </a:t>
            </a:r>
            <a:r>
              <a:rPr lang="es-ES" sz="1200" b="0" dirty="0">
                <a:solidFill>
                  <a:schemeClr val="tx1"/>
                </a:solidFill>
                <a:latin typeface="Montserrat Light" pitchFamily="2" charset="0"/>
              </a:rPr>
              <a:t>Ayudas a intervenciones ambientales para la restauración, recuperación y preservación de hábitats y entornos naturales.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1200" b="0" dirty="0"/>
              <a:t>M4.1.2. </a:t>
            </a:r>
            <a:r>
              <a:rPr lang="es-ES" sz="1200" b="0" dirty="0">
                <a:solidFill>
                  <a:schemeClr val="tx1"/>
                </a:solidFill>
                <a:latin typeface="Montserrat Light" pitchFamily="2" charset="0"/>
              </a:rPr>
              <a:t>Ayudas a inversiones para la recuperación de entornos naturales con fines sociales, educativos o turísticos.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1200" b="0" dirty="0"/>
              <a:t>M4.1.3. </a:t>
            </a:r>
            <a:r>
              <a:rPr lang="es-ES" sz="1200" b="0" dirty="0">
                <a:solidFill>
                  <a:schemeClr val="tx1"/>
                </a:solidFill>
                <a:latin typeface="Montserrat Light" pitchFamily="2" charset="0"/>
              </a:rPr>
              <a:t>Ayudas a inversiones públicas para aumentar la resiliencia de los entornos urbanos y periurbanos con vistas a su adaptación y respuesta al cambio climático.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1200" b="0" dirty="0"/>
              <a:t>M4.1.4. </a:t>
            </a:r>
            <a:r>
              <a:rPr lang="es-ES" sz="1200" b="0" dirty="0">
                <a:solidFill>
                  <a:schemeClr val="tx1"/>
                </a:solidFill>
                <a:latin typeface="Montserrat Light" pitchFamily="2" charset="0"/>
              </a:rPr>
              <a:t>Ayudas a proyectos innovadores para la gestión proactiva de riesgos asociados al cambio climático que permitan anticiparse, adaptarse y responder eficazmente a sus consecuencias en el territorio.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1200" b="0" dirty="0"/>
              <a:t>M4.1.5. </a:t>
            </a:r>
            <a:r>
              <a:rPr lang="es-ES" sz="1200" b="0" dirty="0">
                <a:solidFill>
                  <a:schemeClr val="tx1"/>
                </a:solidFill>
                <a:latin typeface="Montserrat Light" pitchFamily="2" charset="0"/>
              </a:rPr>
              <a:t>Ayudas a proyectos de inversión que impulsen la economía circular relacionados con el aprovechamiento y valorización de residuos y subproductos urbanos.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1200" b="0" dirty="0"/>
              <a:t>M4.1.6. </a:t>
            </a:r>
            <a:r>
              <a:rPr lang="es-ES" sz="1200" b="0" dirty="0">
                <a:solidFill>
                  <a:schemeClr val="tx1"/>
                </a:solidFill>
                <a:latin typeface="Montserrat Light" pitchFamily="2" charset="0"/>
              </a:rPr>
              <a:t>Ayudas a la implantación de figuras de Custodia del Territorio, Cartas del paisaje y certificaciones Starlight.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57CF0A4-9746-712A-B9F7-8EF05EA1398F}"/>
              </a:ext>
            </a:extLst>
          </p:cNvPr>
          <p:cNvSpPr/>
          <p:nvPr/>
        </p:nvSpPr>
        <p:spPr>
          <a:xfrm>
            <a:off x="4693307" y="2008288"/>
            <a:ext cx="6911318" cy="465620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074" name="Picture 2" descr="Foto gratuita persona que planta un árbol en el campo.">
            <a:extLst>
              <a:ext uri="{FF2B5EF4-FFF2-40B4-BE49-F238E27FC236}">
                <a16:creationId xmlns:a16="http://schemas.microsoft.com/office/drawing/2014/main" id="{03214D89-5D69-2160-807A-EA26BA63E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7" t="4132" r="437" b="20268"/>
          <a:stretch/>
        </p:blipFill>
        <p:spPr bwMode="auto">
          <a:xfrm>
            <a:off x="0" y="1808163"/>
            <a:ext cx="4691063" cy="4537075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564437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3053C9F-E78D-5314-48A2-2E39C7DD797F}"/>
              </a:ext>
            </a:extLst>
          </p:cNvPr>
          <p:cNvSpPr txBox="1"/>
          <p:nvPr/>
        </p:nvSpPr>
        <p:spPr>
          <a:xfrm>
            <a:off x="426720" y="894848"/>
            <a:ext cx="11177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Plan de Acción: proyectos apoyables por el GAL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2C4078-44D3-0521-8D15-186AA642832B}"/>
              </a:ext>
            </a:extLst>
          </p:cNvPr>
          <p:cNvSpPr txBox="1"/>
          <p:nvPr/>
        </p:nvSpPr>
        <p:spPr>
          <a:xfrm>
            <a:off x="434636" y="1349335"/>
            <a:ext cx="1117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kern="100" dirty="0">
                <a:solidFill>
                  <a:schemeClr val="accent4"/>
                </a:solidFill>
                <a:effectLst/>
                <a:latin typeface="Montserrat ExtraBold" pitchFamily="2" charset="0"/>
              </a:rPr>
              <a:t>Medida 4: </a:t>
            </a:r>
            <a:r>
              <a:rPr lang="es-ES" sz="2400" b="1" kern="100" dirty="0">
                <a:solidFill>
                  <a:schemeClr val="accent4"/>
                </a:solidFill>
                <a:latin typeface="Montserrat ExtraBold" pitchFamily="2" charset="0"/>
              </a:rPr>
              <a:t>Paisea, patrimonio y cultura (II)</a:t>
            </a:r>
            <a:endParaRPr lang="es-ES" sz="2400" b="1" kern="100" dirty="0">
              <a:solidFill>
                <a:schemeClr val="accent4"/>
              </a:solidFill>
              <a:effectLst/>
              <a:latin typeface="Montserrat ExtraBold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C773F3B-E4B0-D34A-F796-58861D820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0" r="23630"/>
          <a:stretch/>
        </p:blipFill>
        <p:spPr>
          <a:xfrm rot="5400000">
            <a:off x="70390" y="1737772"/>
            <a:ext cx="4551868" cy="469265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4993235-B15D-DD08-7DB0-05F3F81CC459}"/>
              </a:ext>
            </a:extLst>
          </p:cNvPr>
          <p:cNvSpPr txBox="1"/>
          <p:nvPr/>
        </p:nvSpPr>
        <p:spPr>
          <a:xfrm>
            <a:off x="4691062" y="1977648"/>
            <a:ext cx="691356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285750" indent="-285750">
              <a:spcBef>
                <a:spcPts val="300"/>
              </a:spcBef>
              <a:spcAft>
                <a:spcPts val="3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è"/>
              <a:defRPr sz="1600" b="1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defRPr>
            </a:lvl1pPr>
          </a:lstStyle>
          <a:p>
            <a:pPr marL="0" indent="0">
              <a:buNone/>
            </a:pPr>
            <a:r>
              <a:rPr lang="es-ES" sz="1400" dirty="0">
                <a:solidFill>
                  <a:schemeClr val="accent4"/>
                </a:solidFill>
                <a:cs typeface="Times New Roman" panose="02020603050405020304" pitchFamily="18" charset="0"/>
              </a:rPr>
              <a:t>Apoyos a la recuperación, mantenimiento, conservación y la mejora del patrimonio cultural del territorio.</a:t>
            </a:r>
          </a:p>
          <a:p>
            <a:r>
              <a:rPr lang="es-ES" sz="1200" b="0" dirty="0"/>
              <a:t>M4.2.1. </a:t>
            </a:r>
            <a:r>
              <a:rPr lang="es-ES" sz="1200" b="0" dirty="0">
                <a:solidFill>
                  <a:schemeClr val="tx1"/>
                </a:solidFill>
                <a:latin typeface="Montserrat Light" pitchFamily="2" charset="0"/>
              </a:rPr>
              <a:t>Ayudas para la rehabilitación, protección y conservación de recursos del patrimonio cultural material.</a:t>
            </a:r>
          </a:p>
          <a:p>
            <a:r>
              <a:rPr lang="es-ES" sz="1200" b="0" dirty="0"/>
              <a:t>M4.2.2. </a:t>
            </a:r>
            <a:r>
              <a:rPr lang="es-ES" sz="1200" b="0" dirty="0">
                <a:solidFill>
                  <a:schemeClr val="tx1"/>
                </a:solidFill>
                <a:latin typeface="Montserrat Light" pitchFamily="2" charset="0"/>
              </a:rPr>
              <a:t>Ayudas a inversiones para la adaptación de recursos culturales dirigidas a permitir su visita, conocimiento e interpretación.</a:t>
            </a:r>
          </a:p>
          <a:p>
            <a:r>
              <a:rPr lang="es-ES" sz="1200" b="0" dirty="0"/>
              <a:t>M4.2.3. </a:t>
            </a:r>
            <a:r>
              <a:rPr lang="es-ES" sz="1200" b="0" dirty="0">
                <a:solidFill>
                  <a:schemeClr val="tx1"/>
                </a:solidFill>
                <a:latin typeface="Montserrat Light" pitchFamily="2" charset="0"/>
              </a:rPr>
              <a:t>Ayudas a iniciativas dirigidas a recuperar, promocionar y dar visibilidad al patrimonio inmaterial del territorio.</a:t>
            </a:r>
          </a:p>
          <a:p>
            <a:pPr marL="0" indent="0">
              <a:buNone/>
            </a:pPr>
            <a:r>
              <a:rPr lang="es-ES" sz="1400" b="1" dirty="0">
                <a:solidFill>
                  <a:schemeClr val="accent4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Apoyos para la activación de la vida cultural del territorio y la realización de acciones de promoción, difusión y potenciación de sus señas de identidad y productos.</a:t>
            </a:r>
            <a:endParaRPr lang="es-ES" sz="1400" b="0" dirty="0">
              <a:solidFill>
                <a:schemeClr val="accent4"/>
              </a:solidFill>
            </a:endParaRPr>
          </a:p>
          <a:p>
            <a:r>
              <a:rPr lang="es-ES" sz="1200" b="0" dirty="0"/>
              <a:t>M4.3.1. </a:t>
            </a:r>
            <a:r>
              <a:rPr lang="es-ES" sz="1200" b="0" dirty="0">
                <a:solidFill>
                  <a:schemeClr val="tx1"/>
                </a:solidFill>
                <a:latin typeface="Montserrat Light" pitchFamily="2" charset="0"/>
              </a:rPr>
              <a:t>Ayudas a la organización de primeras ediciones de ferias, mercados, mercadillos y eventos que tengan un marcado carácter cultural, comercial o artesano.</a:t>
            </a:r>
          </a:p>
          <a:p>
            <a:r>
              <a:rPr lang="es-ES" sz="1200" b="0" dirty="0"/>
              <a:t>M4.3.2. </a:t>
            </a:r>
            <a:r>
              <a:rPr lang="es-ES" sz="1200" b="0" dirty="0">
                <a:solidFill>
                  <a:schemeClr val="tx1"/>
                </a:solidFill>
                <a:latin typeface="Montserrat Light" pitchFamily="2" charset="0"/>
              </a:rPr>
              <a:t>Ayudas al desarrollo de nuevas acciones y programas que permitan ampliar la oferta cultural, artística y musical en el territorio.</a:t>
            </a:r>
          </a:p>
          <a:p>
            <a:r>
              <a:rPr lang="es-ES" sz="1200" b="0" dirty="0"/>
              <a:t>M4.3.3. </a:t>
            </a:r>
            <a:r>
              <a:rPr lang="es-ES" sz="1200" b="0" dirty="0">
                <a:solidFill>
                  <a:schemeClr val="tx1"/>
                </a:solidFill>
                <a:latin typeface="Montserrat Light" pitchFamily="2" charset="0"/>
              </a:rPr>
              <a:t>Ayudas para el desarrollo de proyectos formativos y de difusión musical que mantengan la identidad cultural y memoria colectiva del territorio. </a:t>
            </a:r>
          </a:p>
          <a:p>
            <a:r>
              <a:rPr lang="es-ES" sz="1200" b="0" dirty="0"/>
              <a:t>M4.3.4. </a:t>
            </a:r>
            <a:r>
              <a:rPr lang="es-ES" sz="1200" b="0" dirty="0">
                <a:solidFill>
                  <a:schemeClr val="tx1"/>
                </a:solidFill>
                <a:latin typeface="Montserrat Light" pitchFamily="2" charset="0"/>
              </a:rPr>
              <a:t>Ayudas a la realización de estudios que ayuden a un mejor conocimiento y divulgación del patrimonio cultural y natural.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ACB0A53-B662-A5D0-FE02-8CB3567A1DF2}"/>
              </a:ext>
            </a:extLst>
          </p:cNvPr>
          <p:cNvSpPr/>
          <p:nvPr/>
        </p:nvSpPr>
        <p:spPr>
          <a:xfrm>
            <a:off x="4691062" y="2001276"/>
            <a:ext cx="6911318" cy="465620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9C9EE56-B56E-8218-4A4F-403EC9D476A6}"/>
              </a:ext>
            </a:extLst>
          </p:cNvPr>
          <p:cNvSpPr/>
          <p:nvPr/>
        </p:nvSpPr>
        <p:spPr>
          <a:xfrm>
            <a:off x="4691061" y="3855244"/>
            <a:ext cx="6913563" cy="645503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64920423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3053C9F-E78D-5314-48A2-2E39C7DD797F}"/>
              </a:ext>
            </a:extLst>
          </p:cNvPr>
          <p:cNvSpPr txBox="1"/>
          <p:nvPr/>
        </p:nvSpPr>
        <p:spPr>
          <a:xfrm>
            <a:off x="426720" y="894848"/>
            <a:ext cx="11177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Plan de Acción: proyectos apoyables por el GAL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2C4078-44D3-0521-8D15-186AA642832B}"/>
              </a:ext>
            </a:extLst>
          </p:cNvPr>
          <p:cNvSpPr txBox="1"/>
          <p:nvPr/>
        </p:nvSpPr>
        <p:spPr>
          <a:xfrm>
            <a:off x="447040" y="1353290"/>
            <a:ext cx="1117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kern="100" dirty="0">
                <a:solidFill>
                  <a:schemeClr val="accent4"/>
                </a:solidFill>
                <a:effectLst/>
                <a:latin typeface="Montserrat ExtraBold" pitchFamily="2" charset="0"/>
              </a:rPr>
              <a:t>Medida 5: </a:t>
            </a:r>
            <a:r>
              <a:rPr lang="es-ES" sz="2400" b="1" kern="100" dirty="0">
                <a:solidFill>
                  <a:schemeClr val="accent4"/>
                </a:solidFill>
                <a:latin typeface="Montserrat ExtraBold" pitchFamily="2" charset="0"/>
              </a:rPr>
              <a:t>Cooperación, calidad de vida y cohesión social</a:t>
            </a:r>
            <a:endParaRPr lang="es-ES" sz="2400" b="1" kern="100" dirty="0">
              <a:solidFill>
                <a:schemeClr val="accent4"/>
              </a:solidFill>
              <a:effectLst/>
              <a:latin typeface="Montserrat ExtraBold" pitchFamily="2" charset="0"/>
            </a:endParaRPr>
          </a:p>
        </p:txBody>
      </p:sp>
      <p:pic>
        <p:nvPicPr>
          <p:cNvPr id="2050" name="Picture 2" descr="Foto gratuita primer plano, pareja mayor, enamorado">
            <a:extLst>
              <a:ext uri="{FF2B5EF4-FFF2-40B4-BE49-F238E27FC236}">
                <a16:creationId xmlns:a16="http://schemas.microsoft.com/office/drawing/2014/main" id="{CEEF45BA-601F-DF97-CA02-7C3DC87038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3" r="13706" b="6253"/>
          <a:stretch/>
        </p:blipFill>
        <p:spPr bwMode="auto">
          <a:xfrm>
            <a:off x="-60560" y="1808163"/>
            <a:ext cx="4741463" cy="4537075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4920519-4052-CF4A-6818-56FFA2BEF947}"/>
              </a:ext>
            </a:extLst>
          </p:cNvPr>
          <p:cNvSpPr txBox="1"/>
          <p:nvPr/>
        </p:nvSpPr>
        <p:spPr>
          <a:xfrm>
            <a:off x="4695551" y="1833900"/>
            <a:ext cx="6913562" cy="4883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285750" indent="-285750">
              <a:spcBef>
                <a:spcPts val="300"/>
              </a:spcBef>
              <a:spcAft>
                <a:spcPts val="3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è"/>
              <a:defRPr sz="1600" b="1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defRPr>
            </a:lvl1pPr>
          </a:lstStyle>
          <a:p>
            <a:pPr marL="0" indent="0">
              <a:buNone/>
            </a:pPr>
            <a:r>
              <a:rPr lang="es-ES" sz="1400" dirty="0">
                <a:solidFill>
                  <a:schemeClr val="accent4"/>
                </a:solidFill>
                <a:cs typeface="Times New Roman" panose="02020603050405020304" pitchFamily="18" charset="0"/>
              </a:rPr>
              <a:t>Apoyos a la creación o refuerzo de servicios, dotaciones y equipamientos que mejoren la calidad de vida de la población residente en los pequeños núcleos de población.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</a:pPr>
            <a:r>
              <a:rPr lang="es-ES" sz="1200" b="0" dirty="0"/>
              <a:t>M5.1.1. </a:t>
            </a:r>
            <a:r>
              <a:rPr lang="es-ES" sz="1200" b="0" dirty="0">
                <a:solidFill>
                  <a:schemeClr val="tx1"/>
                </a:solidFill>
                <a:latin typeface="Montserrat Light" pitchFamily="2" charset="0"/>
              </a:rPr>
              <a:t>Ayudas para infraestructuras y recursos que mejoren la calidad de vida de la población rural y la atención a las necesidades específicas de colectivos vulnerables.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</a:pPr>
            <a:r>
              <a:rPr lang="es-ES" sz="1200" b="0" dirty="0"/>
              <a:t>M5.1.2. </a:t>
            </a:r>
            <a:r>
              <a:rPr lang="es-ES" sz="1200" b="0" dirty="0">
                <a:solidFill>
                  <a:schemeClr val="tx1"/>
                </a:solidFill>
                <a:latin typeface="Montserrat Light" pitchFamily="2" charset="0"/>
              </a:rPr>
              <a:t>Ayudas para nuevos servicios de ocio, formación, cultura, deporte, espacios intergeneracionales, espacios de convivencia ciudadana y de encuentro comunitario.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</a:pPr>
            <a:r>
              <a:rPr lang="es-ES" sz="1200" b="0" dirty="0"/>
              <a:t>M5.1.3. </a:t>
            </a:r>
            <a:r>
              <a:rPr lang="es-ES" sz="1200" b="0" dirty="0">
                <a:solidFill>
                  <a:schemeClr val="tx1"/>
                </a:solidFill>
                <a:latin typeface="Montserrat Light" pitchFamily="2" charset="0"/>
              </a:rPr>
              <a:t>Ayudas a iniciativas innovadoras cuya finalidad sea mejorar o complementar el transporte público y facilitar la movilidad sostenible de la población residente en los núcleos más aislados.</a:t>
            </a:r>
          </a:p>
          <a:p>
            <a:pPr marL="0" indent="0">
              <a:buNone/>
            </a:pPr>
            <a:r>
              <a:rPr lang="es-ES" sz="1400" dirty="0">
                <a:solidFill>
                  <a:schemeClr val="accent4"/>
                </a:solidFill>
                <a:cs typeface="Times New Roman" panose="02020603050405020304" pitchFamily="18" charset="0"/>
              </a:rPr>
              <a:t>Apoyos para acelerar la transformación digital del territorio y reducir la brecha digital.</a:t>
            </a:r>
          </a:p>
          <a:p>
            <a:pPr marL="177800" indent="-1778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200" b="0" dirty="0"/>
              <a:t>M5.2.1. </a:t>
            </a:r>
            <a:r>
              <a:rPr lang="es-ES" sz="1200" b="0" dirty="0">
                <a:solidFill>
                  <a:schemeClr val="tx1"/>
                </a:solidFill>
                <a:latin typeface="Montserrat Light" pitchFamily="2" charset="0"/>
              </a:rPr>
              <a:t>Ayudas a proyectos para la implantación, desarrollo o mejora de nuevos servicios digitales que mejoren la calidad de vida.</a:t>
            </a:r>
          </a:p>
          <a:p>
            <a:pPr marL="177800" indent="-1778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200" b="0" dirty="0"/>
              <a:t>M5.2.2. </a:t>
            </a:r>
            <a:r>
              <a:rPr lang="es-ES" sz="1200" b="0" dirty="0">
                <a:solidFill>
                  <a:schemeClr val="tx1"/>
                </a:solidFill>
                <a:latin typeface="Montserrat Light" pitchFamily="2" charset="0"/>
              </a:rPr>
              <a:t>Ayudas a proyectos que faciliten el acceso a información, trámites y servicios públicos digitales.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</a:pPr>
            <a:r>
              <a:rPr lang="es-ES" sz="1200" b="0" dirty="0"/>
              <a:t>M5.2.3. </a:t>
            </a:r>
            <a:r>
              <a:rPr lang="es-ES" sz="1200" b="0" dirty="0">
                <a:solidFill>
                  <a:schemeClr val="tx1"/>
                </a:solidFill>
                <a:latin typeface="Montserrat Light" pitchFamily="2" charset="0"/>
              </a:rPr>
              <a:t>Ayudas a proyectos e inversiones enfocados a la implementación de estrategias "smart villages", para promover soluciones inteligentes, integrar tecnologías avanzadas y fomentar la innovación.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2E14926-DCF6-95E0-2DBF-47CCFA129300}"/>
              </a:ext>
            </a:extLst>
          </p:cNvPr>
          <p:cNvSpPr/>
          <p:nvPr/>
        </p:nvSpPr>
        <p:spPr>
          <a:xfrm>
            <a:off x="4691062" y="1886202"/>
            <a:ext cx="6913563" cy="645503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C5F061E-533E-0FB2-B1C8-04C28A60CC2A}"/>
              </a:ext>
            </a:extLst>
          </p:cNvPr>
          <p:cNvSpPr/>
          <p:nvPr/>
        </p:nvSpPr>
        <p:spPr>
          <a:xfrm>
            <a:off x="4691061" y="4326296"/>
            <a:ext cx="6913563" cy="461665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8293191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3053C9F-E78D-5314-48A2-2E39C7DD797F}"/>
              </a:ext>
            </a:extLst>
          </p:cNvPr>
          <p:cNvSpPr txBox="1"/>
          <p:nvPr/>
        </p:nvSpPr>
        <p:spPr>
          <a:xfrm>
            <a:off x="426720" y="894848"/>
            <a:ext cx="11177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Plan de Acción: proyectos apoyables por el GAL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2C4078-44D3-0521-8D15-186AA642832B}"/>
              </a:ext>
            </a:extLst>
          </p:cNvPr>
          <p:cNvSpPr txBox="1"/>
          <p:nvPr/>
        </p:nvSpPr>
        <p:spPr>
          <a:xfrm>
            <a:off x="447040" y="1353290"/>
            <a:ext cx="1117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kern="100" dirty="0">
                <a:solidFill>
                  <a:schemeClr val="accent4"/>
                </a:solidFill>
                <a:effectLst/>
                <a:latin typeface="Montserrat ExtraBold" pitchFamily="2" charset="0"/>
              </a:rPr>
              <a:t>Medida 5: </a:t>
            </a:r>
            <a:r>
              <a:rPr lang="es-ES" sz="2400" b="1" kern="100" dirty="0">
                <a:solidFill>
                  <a:schemeClr val="accent4"/>
                </a:solidFill>
                <a:latin typeface="Montserrat ExtraBold" pitchFamily="2" charset="0"/>
              </a:rPr>
              <a:t>Cooperación, calidad de vida y cohesión social</a:t>
            </a:r>
            <a:endParaRPr lang="es-ES" sz="2400" b="1" kern="100" dirty="0">
              <a:solidFill>
                <a:schemeClr val="accent4"/>
              </a:solidFill>
              <a:effectLst/>
              <a:latin typeface="Montserrat ExtraBold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4920519-4052-CF4A-6818-56FFA2BEF947}"/>
              </a:ext>
            </a:extLst>
          </p:cNvPr>
          <p:cNvSpPr txBox="1"/>
          <p:nvPr/>
        </p:nvSpPr>
        <p:spPr>
          <a:xfrm>
            <a:off x="4695554" y="1937783"/>
            <a:ext cx="6913562" cy="4122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285750" indent="-285750">
              <a:spcBef>
                <a:spcPts val="300"/>
              </a:spcBef>
              <a:spcAft>
                <a:spcPts val="3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è"/>
              <a:defRPr sz="1600" b="1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defRPr>
            </a:lvl1pPr>
          </a:lstStyle>
          <a:p>
            <a:pPr marL="0" indent="0">
              <a:buNone/>
            </a:pPr>
            <a:r>
              <a:rPr lang="es-ES" sz="1400" dirty="0">
                <a:solidFill>
                  <a:schemeClr val="accent4"/>
                </a:solidFill>
                <a:cs typeface="Times New Roman" panose="02020603050405020304" pitchFamily="18" charset="0"/>
              </a:rPr>
              <a:t>Apoyos a la cohesión social, la inclusión, la integración e igualdad de oportunidades.</a:t>
            </a:r>
          </a:p>
          <a:p>
            <a:pPr marL="177800" indent="-1778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200" b="0" dirty="0"/>
              <a:t>M5.3.1. </a:t>
            </a:r>
            <a:r>
              <a:rPr lang="es-ES" sz="1200" b="0" dirty="0">
                <a:solidFill>
                  <a:schemeClr val="tx1"/>
                </a:solidFill>
                <a:latin typeface="Montserrat Light" pitchFamily="2" charset="0"/>
              </a:rPr>
              <a:t>Ayudas a proyectos piloto de innovación social en tres ejes: cohesión y calidad de vida, reto y desafíos demográficos y; empoderamiento de la mujer rural e igualdad de género.</a:t>
            </a:r>
          </a:p>
          <a:p>
            <a:pPr marL="177800" indent="-1778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200" b="0" dirty="0"/>
              <a:t>M5.3.2. </a:t>
            </a:r>
            <a:r>
              <a:rPr lang="es-ES" sz="1200" b="0" dirty="0">
                <a:solidFill>
                  <a:schemeClr val="tx1"/>
                </a:solidFill>
                <a:latin typeface="Montserrat Light" pitchFamily="2" charset="0"/>
              </a:rPr>
              <a:t>Ayudas a acciones innovadoras de formación, tanto en sus formatos como en sus metodologías, dirigidas a la inclusión y empleabilidad, la formación en áreas estratégicas y en cultura emprendedora.</a:t>
            </a:r>
          </a:p>
          <a:p>
            <a:pPr marL="0" indent="0">
              <a:buNone/>
            </a:pPr>
            <a:r>
              <a:rPr lang="es-ES" sz="1400" dirty="0">
                <a:solidFill>
                  <a:schemeClr val="accent4"/>
                </a:solidFill>
                <a:cs typeface="Times New Roman" panose="02020603050405020304" pitchFamily="18" charset="0"/>
              </a:rPr>
              <a:t>Apoyos para impulsar la colaboración, la cooperación y la participación.</a:t>
            </a:r>
          </a:p>
          <a:p>
            <a:pPr marL="177800" indent="-1778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200" b="0" dirty="0"/>
              <a:t>M5.4.1. </a:t>
            </a:r>
            <a:r>
              <a:rPr lang="es-ES" sz="1200" b="0" dirty="0">
                <a:solidFill>
                  <a:schemeClr val="tx1"/>
                </a:solidFill>
                <a:latin typeface="Montserrat Light" pitchFamily="2" charset="0"/>
              </a:rPr>
              <a:t>Ayudas a proyectos de inversión dirigidos a crear o adecuar espacios, recursos e infraestructuras que impulsen el desarrollo, dinamización y cooperación empresarial.</a:t>
            </a:r>
          </a:p>
          <a:p>
            <a:pPr marL="177800" indent="-1778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200" b="0" dirty="0"/>
              <a:t>M5.4.2. </a:t>
            </a:r>
            <a:r>
              <a:rPr lang="es-ES" sz="1200" b="0" dirty="0">
                <a:solidFill>
                  <a:schemeClr val="tx1"/>
                </a:solidFill>
                <a:latin typeface="Montserrat Light" pitchFamily="2" charset="0"/>
              </a:rPr>
              <a:t>Ayudas a iniciativas y proyectos innovadores que impulsen la cooperación público-privada o intersectorial para fomentar sinergias entre agentes y/o sectores.</a:t>
            </a:r>
          </a:p>
          <a:p>
            <a:pPr marL="177800" indent="-1778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200" b="0" dirty="0"/>
              <a:t>M5.4.3. </a:t>
            </a:r>
            <a:r>
              <a:rPr lang="es-ES" sz="1200" b="0" dirty="0">
                <a:solidFill>
                  <a:schemeClr val="tx1"/>
                </a:solidFill>
                <a:latin typeface="Montserrat Light" pitchFamily="2" charset="0"/>
              </a:rPr>
              <a:t>Ayudas a iniciativas innovadoras que fomenten la cooperación y creen conexiones entre diferentes productos y servicios turísticos del territorio.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2E14926-DCF6-95E0-2DBF-47CCFA129300}"/>
              </a:ext>
            </a:extLst>
          </p:cNvPr>
          <p:cNvSpPr/>
          <p:nvPr/>
        </p:nvSpPr>
        <p:spPr>
          <a:xfrm>
            <a:off x="4691063" y="1949939"/>
            <a:ext cx="6913563" cy="513967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C5F061E-533E-0FB2-B1C8-04C28A60CC2A}"/>
              </a:ext>
            </a:extLst>
          </p:cNvPr>
          <p:cNvSpPr/>
          <p:nvPr/>
        </p:nvSpPr>
        <p:spPr>
          <a:xfrm>
            <a:off x="4692777" y="3960136"/>
            <a:ext cx="6913563" cy="461665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170" name="Picture 2" descr="Foto gratuita niños de alto ángulo preparándose para plantar un trébol">
            <a:extLst>
              <a:ext uri="{FF2B5EF4-FFF2-40B4-BE49-F238E27FC236}">
                <a16:creationId xmlns:a16="http://schemas.microsoft.com/office/drawing/2014/main" id="{94EAC50E-EB71-5013-4DB8-C26416C63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6" r="13232"/>
          <a:stretch/>
        </p:blipFill>
        <p:spPr bwMode="auto">
          <a:xfrm>
            <a:off x="0" y="1814955"/>
            <a:ext cx="4690001" cy="4368767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732440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Rectángulo 1134">
            <a:extLst>
              <a:ext uri="{FF2B5EF4-FFF2-40B4-BE49-F238E27FC236}">
                <a16:creationId xmlns:a16="http://schemas.microsoft.com/office/drawing/2014/main" id="{0799FC8D-7EBF-52EB-C15D-4A5AE3344069}"/>
              </a:ext>
            </a:extLst>
          </p:cNvPr>
          <p:cNvSpPr/>
          <p:nvPr/>
        </p:nvSpPr>
        <p:spPr>
          <a:xfrm>
            <a:off x="5122606" y="1484313"/>
            <a:ext cx="1527871" cy="3338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CA5D335-E3FC-88AD-2E59-DDDC04585469}"/>
              </a:ext>
            </a:extLst>
          </p:cNvPr>
          <p:cNvSpPr txBox="1"/>
          <p:nvPr/>
        </p:nvSpPr>
        <p:spPr>
          <a:xfrm>
            <a:off x="426720" y="894848"/>
            <a:ext cx="11177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Plan financiero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18DE80B-DB34-7FE9-A5FE-D3827CD7EFBC}"/>
              </a:ext>
            </a:extLst>
          </p:cNvPr>
          <p:cNvSpPr txBox="1"/>
          <p:nvPr/>
        </p:nvSpPr>
        <p:spPr>
          <a:xfrm>
            <a:off x="720798" y="1464476"/>
            <a:ext cx="6240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Presupuesto total EDLP 2023-2027</a:t>
            </a:r>
            <a:r>
              <a:rPr lang="es-ES" b="1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:  2.862.971€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Montserrat ExtraBold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A578BB0-96E8-7577-90EB-C0F008D83332}"/>
              </a:ext>
            </a:extLst>
          </p:cNvPr>
          <p:cNvSpPr txBox="1"/>
          <p:nvPr/>
        </p:nvSpPr>
        <p:spPr>
          <a:xfrm>
            <a:off x="7138003" y="1727603"/>
            <a:ext cx="3019715" cy="55160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sysDot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rmAutofit/>
          </a:bodyPr>
          <a:lstStyle/>
          <a:p>
            <a:r>
              <a:rPr lang="es-ES" sz="1200" b="1" kern="100" dirty="0">
                <a:solidFill>
                  <a:srgbClr val="2D8CA7"/>
                </a:solidFill>
                <a:effectLst/>
                <a:latin typeface="Montserrat ExtraBold" pitchFamily="2" charset="0"/>
              </a:rPr>
              <a:t>Medida 1: </a:t>
            </a:r>
            <a:r>
              <a:rPr lang="es-ES" sz="1200" b="1" kern="100" dirty="0">
                <a:solidFill>
                  <a:srgbClr val="2D8CA7"/>
                </a:solidFill>
                <a:effectLst/>
                <a:latin typeface="Montserrat Light" pitchFamily="2" charset="0"/>
              </a:rPr>
              <a:t>Territorio emprendedor, innovador y de oportunidades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9A88C7-27AD-17C3-187C-3F6EB0168A7E}"/>
              </a:ext>
            </a:extLst>
          </p:cNvPr>
          <p:cNvSpPr txBox="1"/>
          <p:nvPr/>
        </p:nvSpPr>
        <p:spPr>
          <a:xfrm>
            <a:off x="4934569" y="2249981"/>
            <a:ext cx="171590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Productivos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1DE5CBA-9E67-F319-D2AF-8A9A5F59B184}"/>
              </a:ext>
            </a:extLst>
          </p:cNvPr>
          <p:cNvSpPr txBox="1"/>
          <p:nvPr/>
        </p:nvSpPr>
        <p:spPr>
          <a:xfrm>
            <a:off x="4934569" y="3696278"/>
            <a:ext cx="1808966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No productivos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EE3C84A-3050-27B2-ED30-FDF0A3982240}"/>
              </a:ext>
            </a:extLst>
          </p:cNvPr>
          <p:cNvSpPr txBox="1"/>
          <p:nvPr/>
        </p:nvSpPr>
        <p:spPr>
          <a:xfrm>
            <a:off x="7138006" y="2366159"/>
            <a:ext cx="3019714" cy="44182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sysDot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rmAutofit/>
          </a:bodyPr>
          <a:lstStyle>
            <a:defPPr>
              <a:defRPr lang="es-ES"/>
            </a:defPPr>
            <a:lvl1pPr algn="ctr">
              <a:defRPr sz="1400" b="1" kern="100">
                <a:solidFill>
                  <a:srgbClr val="2D8CA7"/>
                </a:solidFill>
                <a:effectLst/>
                <a:latin typeface="Montserrat Light" pitchFamily="2" charset="0"/>
              </a:defRPr>
            </a:lvl1pPr>
          </a:lstStyle>
          <a:p>
            <a:pPr algn="l"/>
            <a:r>
              <a:rPr lang="es-ES" sz="1200" dirty="0">
                <a:latin typeface="Montserrat ExtraBold" pitchFamily="2" charset="0"/>
              </a:rPr>
              <a:t>Medida 2: </a:t>
            </a:r>
            <a:r>
              <a:rPr lang="es-ES" sz="1200" dirty="0"/>
              <a:t>Programa Raíces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250310C-2504-6EAA-CC16-2E518A3EC924}"/>
              </a:ext>
            </a:extLst>
          </p:cNvPr>
          <p:cNvSpPr txBox="1"/>
          <p:nvPr/>
        </p:nvSpPr>
        <p:spPr>
          <a:xfrm>
            <a:off x="7138005" y="2884288"/>
            <a:ext cx="3019713" cy="38536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sysDot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rmAutofit/>
          </a:bodyPr>
          <a:lstStyle>
            <a:defPPr>
              <a:defRPr lang="es-ES"/>
            </a:defPPr>
            <a:lvl1pPr algn="ctr">
              <a:defRPr sz="1400" b="1" kern="100">
                <a:solidFill>
                  <a:srgbClr val="2D8CA7"/>
                </a:solidFill>
                <a:effectLst/>
                <a:latin typeface="Montserrat Light" pitchFamily="2" charset="0"/>
              </a:defRPr>
            </a:lvl1pPr>
          </a:lstStyle>
          <a:p>
            <a:pPr algn="l"/>
            <a:r>
              <a:rPr lang="es-ES" sz="1200" dirty="0">
                <a:latin typeface="Montserrat ExtraBold" pitchFamily="2" charset="0"/>
              </a:rPr>
              <a:t>Medida 3: </a:t>
            </a:r>
            <a:r>
              <a:rPr lang="es-ES" sz="1200" dirty="0"/>
              <a:t>Territorio de experiencias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D762811-3378-AFD7-2997-0C4C88460ADB}"/>
              </a:ext>
            </a:extLst>
          </p:cNvPr>
          <p:cNvSpPr txBox="1"/>
          <p:nvPr/>
        </p:nvSpPr>
        <p:spPr>
          <a:xfrm>
            <a:off x="7138002" y="3396447"/>
            <a:ext cx="3019712" cy="42340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sysDot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>
            <a:defPPr>
              <a:defRPr lang="es-ES"/>
            </a:defPPr>
            <a:lvl1pPr algn="ctr">
              <a:defRPr sz="1400" b="1" kern="100">
                <a:solidFill>
                  <a:srgbClr val="2D8CA7"/>
                </a:solidFill>
                <a:effectLst/>
                <a:latin typeface="Montserrat Light" pitchFamily="2" charset="0"/>
              </a:defRPr>
            </a:lvl1pPr>
          </a:lstStyle>
          <a:p>
            <a:pPr algn="l"/>
            <a:r>
              <a:rPr lang="es-ES" sz="1200" dirty="0">
                <a:latin typeface="Montserrat ExtraBold" pitchFamily="2" charset="0"/>
              </a:rPr>
              <a:t>Medida 4: </a:t>
            </a:r>
            <a:r>
              <a:rPr lang="es-ES" sz="1200" dirty="0"/>
              <a:t>Paisea: patrimonio y cultura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1D976FB-992F-3718-78CE-7951C18E1EE1}"/>
              </a:ext>
            </a:extLst>
          </p:cNvPr>
          <p:cNvSpPr txBox="1"/>
          <p:nvPr/>
        </p:nvSpPr>
        <p:spPr>
          <a:xfrm>
            <a:off x="7138001" y="3904748"/>
            <a:ext cx="3019712" cy="5040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sysDot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>
            <a:defPPr>
              <a:defRPr lang="es-ES"/>
            </a:defPPr>
            <a:lvl1pPr algn="ctr">
              <a:defRPr sz="1400" b="1" kern="100">
                <a:solidFill>
                  <a:srgbClr val="2D8CA7"/>
                </a:solidFill>
                <a:effectLst/>
                <a:latin typeface="Montserrat Light" pitchFamily="2" charset="0"/>
              </a:defRPr>
            </a:lvl1pPr>
          </a:lstStyle>
          <a:p>
            <a:pPr algn="l"/>
            <a:r>
              <a:rPr lang="es-ES" sz="1200" dirty="0">
                <a:latin typeface="Montserrat ExtraBold" pitchFamily="2" charset="0"/>
              </a:rPr>
              <a:t>Medida 5: </a:t>
            </a:r>
            <a:r>
              <a:rPr lang="es-ES" sz="1200" dirty="0"/>
              <a:t>Cooperación, calidad de vida y cohesión social</a:t>
            </a:r>
          </a:p>
        </p:txBody>
      </p:sp>
      <p:cxnSp>
        <p:nvCxnSpPr>
          <p:cNvPr id="15" name="Conector: angular 14">
            <a:extLst>
              <a:ext uri="{FF2B5EF4-FFF2-40B4-BE49-F238E27FC236}">
                <a16:creationId xmlns:a16="http://schemas.microsoft.com/office/drawing/2014/main" id="{D3A2265E-8F2F-A03B-8C00-8862887350BC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6650477" y="2003404"/>
            <a:ext cx="487526" cy="400466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: angular 15">
            <a:extLst>
              <a:ext uri="{FF2B5EF4-FFF2-40B4-BE49-F238E27FC236}">
                <a16:creationId xmlns:a16="http://schemas.microsoft.com/office/drawing/2014/main" id="{1050FEB7-83B3-8FD4-C2B7-BE6A74677530}"/>
              </a:ext>
            </a:extLst>
          </p:cNvPr>
          <p:cNvCxnSpPr>
            <a:cxnSpLocks/>
            <a:stCxn id="6" idx="3"/>
            <a:endCxn id="11" idx="1"/>
          </p:cNvCxnSpPr>
          <p:nvPr/>
        </p:nvCxnSpPr>
        <p:spPr>
          <a:xfrm>
            <a:off x="6650477" y="2403870"/>
            <a:ext cx="487528" cy="673099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: angular 18">
            <a:extLst>
              <a:ext uri="{FF2B5EF4-FFF2-40B4-BE49-F238E27FC236}">
                <a16:creationId xmlns:a16="http://schemas.microsoft.com/office/drawing/2014/main" id="{0A0D05A2-E8E9-D1C3-9A17-735A5E8EA67C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>
            <a:off x="6650477" y="2403870"/>
            <a:ext cx="487529" cy="183202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: angular 21">
            <a:extLst>
              <a:ext uri="{FF2B5EF4-FFF2-40B4-BE49-F238E27FC236}">
                <a16:creationId xmlns:a16="http://schemas.microsoft.com/office/drawing/2014/main" id="{25281624-ED98-9095-C719-D681127FBCEA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>
          <a:xfrm flipV="1">
            <a:off x="6743535" y="3608150"/>
            <a:ext cx="394467" cy="242017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: angular 24">
            <a:extLst>
              <a:ext uri="{FF2B5EF4-FFF2-40B4-BE49-F238E27FC236}">
                <a16:creationId xmlns:a16="http://schemas.microsoft.com/office/drawing/2014/main" id="{FD75D55A-AE1A-205E-6CB0-2402FB142869}"/>
              </a:ext>
            </a:extLst>
          </p:cNvPr>
          <p:cNvCxnSpPr>
            <a:cxnSpLocks/>
            <a:stCxn id="7" idx="3"/>
            <a:endCxn id="13" idx="1"/>
          </p:cNvCxnSpPr>
          <p:nvPr/>
        </p:nvCxnSpPr>
        <p:spPr>
          <a:xfrm>
            <a:off x="6743535" y="3850167"/>
            <a:ext cx="394466" cy="306581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: angular 30">
            <a:extLst>
              <a:ext uri="{FF2B5EF4-FFF2-40B4-BE49-F238E27FC236}">
                <a16:creationId xmlns:a16="http://schemas.microsoft.com/office/drawing/2014/main" id="{976EA81D-407A-BAD6-A209-B497C36A4147}"/>
              </a:ext>
            </a:extLst>
          </p:cNvPr>
          <p:cNvCxnSpPr>
            <a:cxnSpLocks/>
            <a:endCxn id="1065" idx="1"/>
          </p:cNvCxnSpPr>
          <p:nvPr/>
        </p:nvCxnSpPr>
        <p:spPr>
          <a:xfrm rot="16200000" flipH="1">
            <a:off x="754400" y="2378924"/>
            <a:ext cx="584400" cy="176850"/>
          </a:xfrm>
          <a:prstGeom prst="bentConnector2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55680319-0BFA-F204-A62F-30BD4801CBF0}"/>
              </a:ext>
            </a:extLst>
          </p:cNvPr>
          <p:cNvCxnSpPr/>
          <p:nvPr/>
        </p:nvCxnSpPr>
        <p:spPr>
          <a:xfrm>
            <a:off x="407988" y="6345238"/>
            <a:ext cx="11196637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" name="CuadroTexto 1064">
            <a:extLst>
              <a:ext uri="{FF2B5EF4-FFF2-40B4-BE49-F238E27FC236}">
                <a16:creationId xmlns:a16="http://schemas.microsoft.com/office/drawing/2014/main" id="{0907F48C-2005-8407-22D3-DB310CFB90EE}"/>
              </a:ext>
            </a:extLst>
          </p:cNvPr>
          <p:cNvSpPr txBox="1"/>
          <p:nvPr/>
        </p:nvSpPr>
        <p:spPr>
          <a:xfrm>
            <a:off x="1135025" y="2267106"/>
            <a:ext cx="1851117" cy="9848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Ejecución de  medidas (proyectos no programados)</a:t>
            </a:r>
          </a:p>
        </p:txBody>
      </p:sp>
      <p:sp>
        <p:nvSpPr>
          <p:cNvPr id="1078" name="CuadroTexto 1077">
            <a:extLst>
              <a:ext uri="{FF2B5EF4-FFF2-40B4-BE49-F238E27FC236}">
                <a16:creationId xmlns:a16="http://schemas.microsoft.com/office/drawing/2014/main" id="{BA6EDCEB-45C4-914A-A453-FA67F570D201}"/>
              </a:ext>
            </a:extLst>
          </p:cNvPr>
          <p:cNvSpPr txBox="1"/>
          <p:nvPr/>
        </p:nvSpPr>
        <p:spPr>
          <a:xfrm>
            <a:off x="2843651" y="2590150"/>
            <a:ext cx="140101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2.004.078€</a:t>
            </a:r>
          </a:p>
        </p:txBody>
      </p:sp>
      <p:cxnSp>
        <p:nvCxnSpPr>
          <p:cNvPr id="1081" name="Conector: angular 1080">
            <a:extLst>
              <a:ext uri="{FF2B5EF4-FFF2-40B4-BE49-F238E27FC236}">
                <a16:creationId xmlns:a16="http://schemas.microsoft.com/office/drawing/2014/main" id="{FC762B59-5A54-72A6-638F-331924FF9EDB}"/>
              </a:ext>
            </a:extLst>
          </p:cNvPr>
          <p:cNvCxnSpPr>
            <a:cxnSpLocks/>
            <a:stCxn id="1078" idx="3"/>
            <a:endCxn id="7" idx="1"/>
          </p:cNvCxnSpPr>
          <p:nvPr/>
        </p:nvCxnSpPr>
        <p:spPr>
          <a:xfrm>
            <a:off x="4244667" y="2744039"/>
            <a:ext cx="689902" cy="1106128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4" name="Conector: angular 1083">
            <a:extLst>
              <a:ext uri="{FF2B5EF4-FFF2-40B4-BE49-F238E27FC236}">
                <a16:creationId xmlns:a16="http://schemas.microsoft.com/office/drawing/2014/main" id="{5046C12A-24F2-189D-5758-C23E7BE074A3}"/>
              </a:ext>
            </a:extLst>
          </p:cNvPr>
          <p:cNvCxnSpPr>
            <a:cxnSpLocks/>
            <a:stCxn id="1078" idx="3"/>
            <a:endCxn id="6" idx="1"/>
          </p:cNvCxnSpPr>
          <p:nvPr/>
        </p:nvCxnSpPr>
        <p:spPr>
          <a:xfrm flipV="1">
            <a:off x="4244667" y="2403870"/>
            <a:ext cx="689902" cy="340169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2" name="CuadroTexto 1091">
            <a:extLst>
              <a:ext uri="{FF2B5EF4-FFF2-40B4-BE49-F238E27FC236}">
                <a16:creationId xmlns:a16="http://schemas.microsoft.com/office/drawing/2014/main" id="{38CEBC38-0E19-17AA-ED57-A51CF3936797}"/>
              </a:ext>
            </a:extLst>
          </p:cNvPr>
          <p:cNvSpPr txBox="1"/>
          <p:nvPr/>
        </p:nvSpPr>
        <p:spPr>
          <a:xfrm>
            <a:off x="10055215" y="1868972"/>
            <a:ext cx="100175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200.407€</a:t>
            </a:r>
          </a:p>
        </p:txBody>
      </p:sp>
      <p:sp>
        <p:nvSpPr>
          <p:cNvPr id="1093" name="CuadroTexto 1092">
            <a:extLst>
              <a:ext uri="{FF2B5EF4-FFF2-40B4-BE49-F238E27FC236}">
                <a16:creationId xmlns:a16="http://schemas.microsoft.com/office/drawing/2014/main" id="{3F597C47-F241-AFD5-1223-D07E047864E4}"/>
              </a:ext>
            </a:extLst>
          </p:cNvPr>
          <p:cNvSpPr txBox="1"/>
          <p:nvPr/>
        </p:nvSpPr>
        <p:spPr>
          <a:xfrm>
            <a:off x="10058400" y="2442372"/>
            <a:ext cx="100175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400.815€</a:t>
            </a:r>
          </a:p>
        </p:txBody>
      </p:sp>
      <p:sp>
        <p:nvSpPr>
          <p:cNvPr id="1094" name="CuadroTexto 1093">
            <a:extLst>
              <a:ext uri="{FF2B5EF4-FFF2-40B4-BE49-F238E27FC236}">
                <a16:creationId xmlns:a16="http://schemas.microsoft.com/office/drawing/2014/main" id="{67E26BD6-DAD0-15A8-94C9-1F3B4B515649}"/>
              </a:ext>
            </a:extLst>
          </p:cNvPr>
          <p:cNvSpPr txBox="1"/>
          <p:nvPr/>
        </p:nvSpPr>
        <p:spPr>
          <a:xfrm>
            <a:off x="10055215" y="2923082"/>
            <a:ext cx="100175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501.020€</a:t>
            </a:r>
          </a:p>
        </p:txBody>
      </p:sp>
      <p:sp>
        <p:nvSpPr>
          <p:cNvPr id="1095" name="CuadroTexto 1094">
            <a:extLst>
              <a:ext uri="{FF2B5EF4-FFF2-40B4-BE49-F238E27FC236}">
                <a16:creationId xmlns:a16="http://schemas.microsoft.com/office/drawing/2014/main" id="{892634F4-DB0F-9061-9587-2CB6B441DDC1}"/>
              </a:ext>
            </a:extLst>
          </p:cNvPr>
          <p:cNvSpPr txBox="1"/>
          <p:nvPr/>
        </p:nvSpPr>
        <p:spPr>
          <a:xfrm>
            <a:off x="10055215" y="3462496"/>
            <a:ext cx="100175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661.346€</a:t>
            </a:r>
          </a:p>
        </p:txBody>
      </p:sp>
      <p:sp>
        <p:nvSpPr>
          <p:cNvPr id="1096" name="CuadroTexto 1095">
            <a:extLst>
              <a:ext uri="{FF2B5EF4-FFF2-40B4-BE49-F238E27FC236}">
                <a16:creationId xmlns:a16="http://schemas.microsoft.com/office/drawing/2014/main" id="{3DDD8E88-1185-B42B-4A6E-4D224ABDB1B1}"/>
              </a:ext>
            </a:extLst>
          </p:cNvPr>
          <p:cNvSpPr txBox="1"/>
          <p:nvPr/>
        </p:nvSpPr>
        <p:spPr>
          <a:xfrm>
            <a:off x="10055215" y="4024356"/>
            <a:ext cx="100175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240.490€</a:t>
            </a:r>
          </a:p>
        </p:txBody>
      </p:sp>
      <p:sp>
        <p:nvSpPr>
          <p:cNvPr id="1099" name="CuadroTexto 1098">
            <a:extLst>
              <a:ext uri="{FF2B5EF4-FFF2-40B4-BE49-F238E27FC236}">
                <a16:creationId xmlns:a16="http://schemas.microsoft.com/office/drawing/2014/main" id="{5F9C5833-7F8B-2FD2-26D0-9617577B93F6}"/>
              </a:ext>
            </a:extLst>
          </p:cNvPr>
          <p:cNvSpPr txBox="1"/>
          <p:nvPr/>
        </p:nvSpPr>
        <p:spPr>
          <a:xfrm>
            <a:off x="4934569" y="2595745"/>
            <a:ext cx="1150371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0" i="0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Montserrat ExtraBold" pitchFamily="2" charset="0"/>
              </a:rPr>
              <a:t>1.102.242€</a:t>
            </a:r>
            <a:endParaRPr lang="es-ES" sz="1100" dirty="0">
              <a:solidFill>
                <a:schemeClr val="accent5">
                  <a:lumMod val="75000"/>
                </a:schemeClr>
              </a:solidFill>
              <a:latin typeface="Montserrat ExtraBold" pitchFamily="2" charset="0"/>
            </a:endParaRPr>
          </a:p>
        </p:txBody>
      </p:sp>
      <p:sp>
        <p:nvSpPr>
          <p:cNvPr id="1100" name="CuadroTexto 1099">
            <a:extLst>
              <a:ext uri="{FF2B5EF4-FFF2-40B4-BE49-F238E27FC236}">
                <a16:creationId xmlns:a16="http://schemas.microsoft.com/office/drawing/2014/main" id="{C1335B1F-0C10-28D7-4F84-158AAF06CFC7}"/>
              </a:ext>
            </a:extLst>
          </p:cNvPr>
          <p:cNvSpPr txBox="1"/>
          <p:nvPr/>
        </p:nvSpPr>
        <p:spPr>
          <a:xfrm>
            <a:off x="4934569" y="4034700"/>
            <a:ext cx="1150371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901.836€</a:t>
            </a:r>
          </a:p>
        </p:txBody>
      </p:sp>
      <p:sp>
        <p:nvSpPr>
          <p:cNvPr id="1101" name="CuadroTexto 1100">
            <a:extLst>
              <a:ext uri="{FF2B5EF4-FFF2-40B4-BE49-F238E27FC236}">
                <a16:creationId xmlns:a16="http://schemas.microsoft.com/office/drawing/2014/main" id="{B7962746-CF4F-944A-61F5-42221412B56B}"/>
              </a:ext>
            </a:extLst>
          </p:cNvPr>
          <p:cNvSpPr txBox="1"/>
          <p:nvPr/>
        </p:nvSpPr>
        <p:spPr>
          <a:xfrm>
            <a:off x="6007476" y="2584793"/>
            <a:ext cx="78469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4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Montserrat ExtraBold" pitchFamily="2" charset="0"/>
              </a:defRPr>
            </a:lvl1pPr>
          </a:lstStyle>
          <a:p>
            <a:r>
              <a:rPr lang="es-ES" dirty="0">
                <a:latin typeface="Montserrat SemiBold" pitchFamily="2" charset="0"/>
              </a:rPr>
              <a:t>[55%]</a:t>
            </a:r>
          </a:p>
        </p:txBody>
      </p:sp>
      <p:sp>
        <p:nvSpPr>
          <p:cNvPr id="1102" name="CuadroTexto 1101">
            <a:extLst>
              <a:ext uri="{FF2B5EF4-FFF2-40B4-BE49-F238E27FC236}">
                <a16:creationId xmlns:a16="http://schemas.microsoft.com/office/drawing/2014/main" id="{35FCBFBB-B461-9284-F09A-44F2F3A3C1B3}"/>
              </a:ext>
            </a:extLst>
          </p:cNvPr>
          <p:cNvSpPr txBox="1"/>
          <p:nvPr/>
        </p:nvSpPr>
        <p:spPr>
          <a:xfrm>
            <a:off x="6007476" y="4024356"/>
            <a:ext cx="78469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4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Montserrat ExtraBold" pitchFamily="2" charset="0"/>
              </a:defRPr>
            </a:lvl1pPr>
          </a:lstStyle>
          <a:p>
            <a:r>
              <a:rPr lang="es-ES" dirty="0">
                <a:latin typeface="Montserrat SemiBold" pitchFamily="2" charset="0"/>
              </a:rPr>
              <a:t>[45%]</a:t>
            </a:r>
          </a:p>
        </p:txBody>
      </p:sp>
      <p:sp>
        <p:nvSpPr>
          <p:cNvPr id="1103" name="CuadroTexto 1102">
            <a:extLst>
              <a:ext uri="{FF2B5EF4-FFF2-40B4-BE49-F238E27FC236}">
                <a16:creationId xmlns:a16="http://schemas.microsoft.com/office/drawing/2014/main" id="{EE25EE23-1A82-F80E-3E91-14E7DC1D2B07}"/>
              </a:ext>
            </a:extLst>
          </p:cNvPr>
          <p:cNvSpPr txBox="1"/>
          <p:nvPr/>
        </p:nvSpPr>
        <p:spPr>
          <a:xfrm>
            <a:off x="10993430" y="1843484"/>
            <a:ext cx="78469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4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Montserrat ExtraBold" pitchFamily="2" charset="0"/>
              </a:defRPr>
            </a:lvl1pPr>
          </a:lstStyle>
          <a:p>
            <a:pPr algn="l"/>
            <a:r>
              <a:rPr lang="es-ES" dirty="0">
                <a:latin typeface="Montserrat SemiBold" pitchFamily="2" charset="0"/>
              </a:rPr>
              <a:t>[10%]</a:t>
            </a:r>
          </a:p>
        </p:txBody>
      </p:sp>
      <p:sp>
        <p:nvSpPr>
          <p:cNvPr id="1104" name="CuadroTexto 1103">
            <a:extLst>
              <a:ext uri="{FF2B5EF4-FFF2-40B4-BE49-F238E27FC236}">
                <a16:creationId xmlns:a16="http://schemas.microsoft.com/office/drawing/2014/main" id="{0A404C5A-4D28-86CA-5436-326BA547F0B5}"/>
              </a:ext>
            </a:extLst>
          </p:cNvPr>
          <p:cNvSpPr txBox="1"/>
          <p:nvPr/>
        </p:nvSpPr>
        <p:spPr>
          <a:xfrm>
            <a:off x="10993430" y="2403948"/>
            <a:ext cx="78469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4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Montserrat ExtraBold" pitchFamily="2" charset="0"/>
              </a:defRPr>
            </a:lvl1pPr>
          </a:lstStyle>
          <a:p>
            <a:pPr algn="l"/>
            <a:r>
              <a:rPr lang="es-ES" dirty="0">
                <a:latin typeface="Montserrat SemiBold" pitchFamily="2" charset="0"/>
              </a:rPr>
              <a:t>[20%]</a:t>
            </a:r>
          </a:p>
        </p:txBody>
      </p:sp>
      <p:sp>
        <p:nvSpPr>
          <p:cNvPr id="1105" name="CuadroTexto 1104">
            <a:extLst>
              <a:ext uri="{FF2B5EF4-FFF2-40B4-BE49-F238E27FC236}">
                <a16:creationId xmlns:a16="http://schemas.microsoft.com/office/drawing/2014/main" id="{B391DF13-4A55-9D87-D43B-9E9DEDC4DE0B}"/>
              </a:ext>
            </a:extLst>
          </p:cNvPr>
          <p:cNvSpPr txBox="1"/>
          <p:nvPr/>
        </p:nvSpPr>
        <p:spPr>
          <a:xfrm>
            <a:off x="10993430" y="2906458"/>
            <a:ext cx="78469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4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Montserrat ExtraBold" pitchFamily="2" charset="0"/>
              </a:defRPr>
            </a:lvl1pPr>
          </a:lstStyle>
          <a:p>
            <a:pPr algn="l"/>
            <a:r>
              <a:rPr lang="es-ES" dirty="0">
                <a:latin typeface="Montserrat SemiBold" pitchFamily="2" charset="0"/>
              </a:rPr>
              <a:t>[25%]</a:t>
            </a:r>
          </a:p>
        </p:txBody>
      </p:sp>
      <p:sp>
        <p:nvSpPr>
          <p:cNvPr id="1106" name="CuadroTexto 1105">
            <a:extLst>
              <a:ext uri="{FF2B5EF4-FFF2-40B4-BE49-F238E27FC236}">
                <a16:creationId xmlns:a16="http://schemas.microsoft.com/office/drawing/2014/main" id="{127B750D-0F48-FE5D-9C88-41D72437E2D9}"/>
              </a:ext>
            </a:extLst>
          </p:cNvPr>
          <p:cNvSpPr txBox="1"/>
          <p:nvPr/>
        </p:nvSpPr>
        <p:spPr>
          <a:xfrm>
            <a:off x="11003158" y="3431938"/>
            <a:ext cx="78469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4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Montserrat ExtraBold" pitchFamily="2" charset="0"/>
              </a:defRPr>
            </a:lvl1pPr>
          </a:lstStyle>
          <a:p>
            <a:pPr algn="l"/>
            <a:r>
              <a:rPr lang="es-ES" dirty="0">
                <a:latin typeface="Montserrat SemiBold" pitchFamily="2" charset="0"/>
              </a:rPr>
              <a:t>[33%]</a:t>
            </a:r>
          </a:p>
        </p:txBody>
      </p:sp>
      <p:sp>
        <p:nvSpPr>
          <p:cNvPr id="1107" name="CuadroTexto 1106">
            <a:extLst>
              <a:ext uri="{FF2B5EF4-FFF2-40B4-BE49-F238E27FC236}">
                <a16:creationId xmlns:a16="http://schemas.microsoft.com/office/drawing/2014/main" id="{DD77FF7B-0C54-099E-738A-508069B56244}"/>
              </a:ext>
            </a:extLst>
          </p:cNvPr>
          <p:cNvSpPr txBox="1"/>
          <p:nvPr/>
        </p:nvSpPr>
        <p:spPr>
          <a:xfrm>
            <a:off x="10993430" y="3993188"/>
            <a:ext cx="78469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4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Montserrat ExtraBold" pitchFamily="2" charset="0"/>
              </a:defRPr>
            </a:lvl1pPr>
          </a:lstStyle>
          <a:p>
            <a:pPr algn="l"/>
            <a:r>
              <a:rPr lang="es-ES" dirty="0">
                <a:latin typeface="Montserrat SemiBold" pitchFamily="2" charset="0"/>
              </a:rPr>
              <a:t>[12%]</a:t>
            </a:r>
          </a:p>
        </p:txBody>
      </p:sp>
      <p:sp>
        <p:nvSpPr>
          <p:cNvPr id="1108" name="CuadroTexto 1107">
            <a:extLst>
              <a:ext uri="{FF2B5EF4-FFF2-40B4-BE49-F238E27FC236}">
                <a16:creationId xmlns:a16="http://schemas.microsoft.com/office/drawing/2014/main" id="{52443343-5EF1-5E13-A801-8C7FC7ECF6F8}"/>
              </a:ext>
            </a:extLst>
          </p:cNvPr>
          <p:cNvSpPr txBox="1"/>
          <p:nvPr/>
        </p:nvSpPr>
        <p:spPr>
          <a:xfrm>
            <a:off x="3169058" y="2897927"/>
            <a:ext cx="78469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4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Montserrat ExtraBold" pitchFamily="2" charset="0"/>
              </a:defRPr>
            </a:lvl1pPr>
          </a:lstStyle>
          <a:p>
            <a:r>
              <a:rPr lang="es-ES" sz="1600" dirty="0">
                <a:latin typeface="Montserrat SemiBold" pitchFamily="2" charset="0"/>
              </a:rPr>
              <a:t>[70%]</a:t>
            </a:r>
          </a:p>
        </p:txBody>
      </p:sp>
      <p:sp>
        <p:nvSpPr>
          <p:cNvPr id="1111" name="CuadroTexto 1110">
            <a:extLst>
              <a:ext uri="{FF2B5EF4-FFF2-40B4-BE49-F238E27FC236}">
                <a16:creationId xmlns:a16="http://schemas.microsoft.com/office/drawing/2014/main" id="{95A70076-D3F2-CA2E-94F1-E28DD8066386}"/>
              </a:ext>
            </a:extLst>
          </p:cNvPr>
          <p:cNvSpPr txBox="1"/>
          <p:nvPr/>
        </p:nvSpPr>
        <p:spPr>
          <a:xfrm>
            <a:off x="1123999" y="3525180"/>
            <a:ext cx="1851117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Proyecto del GAL: Plan de formación para la capacitación de actores del territorio</a:t>
            </a:r>
          </a:p>
        </p:txBody>
      </p:sp>
      <p:sp>
        <p:nvSpPr>
          <p:cNvPr id="1112" name="CuadroTexto 1111">
            <a:extLst>
              <a:ext uri="{FF2B5EF4-FFF2-40B4-BE49-F238E27FC236}">
                <a16:creationId xmlns:a16="http://schemas.microsoft.com/office/drawing/2014/main" id="{FA2EFBFD-18F7-4D9B-E0C8-9D0858DCD88E}"/>
              </a:ext>
            </a:extLst>
          </p:cNvPr>
          <p:cNvSpPr txBox="1"/>
          <p:nvPr/>
        </p:nvSpPr>
        <p:spPr>
          <a:xfrm>
            <a:off x="2832625" y="4085343"/>
            <a:ext cx="140101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71.575€</a:t>
            </a:r>
          </a:p>
        </p:txBody>
      </p:sp>
      <p:sp>
        <p:nvSpPr>
          <p:cNvPr id="1113" name="CuadroTexto 1112">
            <a:extLst>
              <a:ext uri="{FF2B5EF4-FFF2-40B4-BE49-F238E27FC236}">
                <a16:creationId xmlns:a16="http://schemas.microsoft.com/office/drawing/2014/main" id="{14D3CCC3-A35F-3CC6-75A9-4947F6B80C9A}"/>
              </a:ext>
            </a:extLst>
          </p:cNvPr>
          <p:cNvSpPr txBox="1"/>
          <p:nvPr/>
        </p:nvSpPr>
        <p:spPr>
          <a:xfrm>
            <a:off x="3158032" y="4393120"/>
            <a:ext cx="9079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4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Montserrat ExtraBold" pitchFamily="2" charset="0"/>
              </a:defRPr>
            </a:lvl1pPr>
          </a:lstStyle>
          <a:p>
            <a:r>
              <a:rPr lang="es-ES" sz="1600" dirty="0">
                <a:latin typeface="Montserrat SemiBold" pitchFamily="2" charset="0"/>
              </a:rPr>
              <a:t>[2,5%]</a:t>
            </a:r>
          </a:p>
        </p:txBody>
      </p:sp>
      <p:sp>
        <p:nvSpPr>
          <p:cNvPr id="1114" name="CuadroTexto 1113">
            <a:extLst>
              <a:ext uri="{FF2B5EF4-FFF2-40B4-BE49-F238E27FC236}">
                <a16:creationId xmlns:a16="http://schemas.microsoft.com/office/drawing/2014/main" id="{E7962012-B054-3021-8E9F-2DAE91A73021}"/>
              </a:ext>
            </a:extLst>
          </p:cNvPr>
          <p:cNvSpPr txBox="1"/>
          <p:nvPr/>
        </p:nvSpPr>
        <p:spPr>
          <a:xfrm>
            <a:off x="1135025" y="5053583"/>
            <a:ext cx="3077051" cy="4944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Acciones de cooperación</a:t>
            </a:r>
          </a:p>
        </p:txBody>
      </p:sp>
      <p:sp>
        <p:nvSpPr>
          <p:cNvPr id="1115" name="CuadroTexto 1114">
            <a:extLst>
              <a:ext uri="{FF2B5EF4-FFF2-40B4-BE49-F238E27FC236}">
                <a16:creationId xmlns:a16="http://schemas.microsoft.com/office/drawing/2014/main" id="{26E5A57B-FAB0-260A-CE6A-EEB636F8E4B3}"/>
              </a:ext>
            </a:extLst>
          </p:cNvPr>
          <p:cNvSpPr txBox="1"/>
          <p:nvPr/>
        </p:nvSpPr>
        <p:spPr>
          <a:xfrm>
            <a:off x="4047435" y="5154509"/>
            <a:ext cx="140101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71.575€</a:t>
            </a:r>
          </a:p>
        </p:txBody>
      </p:sp>
      <p:sp>
        <p:nvSpPr>
          <p:cNvPr id="1116" name="CuadroTexto 1115">
            <a:extLst>
              <a:ext uri="{FF2B5EF4-FFF2-40B4-BE49-F238E27FC236}">
                <a16:creationId xmlns:a16="http://schemas.microsoft.com/office/drawing/2014/main" id="{19C16F5C-4A6D-BCEE-20F2-1BEEB511688B}"/>
              </a:ext>
            </a:extLst>
          </p:cNvPr>
          <p:cNvSpPr txBox="1"/>
          <p:nvPr/>
        </p:nvSpPr>
        <p:spPr>
          <a:xfrm>
            <a:off x="5349552" y="5123732"/>
            <a:ext cx="9079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4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Montserrat ExtraBold" pitchFamily="2" charset="0"/>
              </a:defRPr>
            </a:lvl1pPr>
          </a:lstStyle>
          <a:p>
            <a:r>
              <a:rPr lang="es-ES" sz="1600" dirty="0">
                <a:latin typeface="Montserrat SemiBold" pitchFamily="2" charset="0"/>
              </a:rPr>
              <a:t>[2,5%]</a:t>
            </a:r>
          </a:p>
        </p:txBody>
      </p:sp>
      <p:sp>
        <p:nvSpPr>
          <p:cNvPr id="1117" name="CuadroTexto 1116">
            <a:extLst>
              <a:ext uri="{FF2B5EF4-FFF2-40B4-BE49-F238E27FC236}">
                <a16:creationId xmlns:a16="http://schemas.microsoft.com/office/drawing/2014/main" id="{256ABFE5-2489-EC31-65EF-EEADBC546602}"/>
              </a:ext>
            </a:extLst>
          </p:cNvPr>
          <p:cNvSpPr txBox="1"/>
          <p:nvPr/>
        </p:nvSpPr>
        <p:spPr>
          <a:xfrm>
            <a:off x="1135025" y="5713883"/>
            <a:ext cx="307705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Gestión, seguimiento, evaluación y animación</a:t>
            </a:r>
          </a:p>
        </p:txBody>
      </p:sp>
      <p:sp>
        <p:nvSpPr>
          <p:cNvPr id="1118" name="CuadroTexto 1117">
            <a:extLst>
              <a:ext uri="{FF2B5EF4-FFF2-40B4-BE49-F238E27FC236}">
                <a16:creationId xmlns:a16="http://schemas.microsoft.com/office/drawing/2014/main" id="{7D0A9B41-A6DA-166A-3100-0620C983DABC}"/>
              </a:ext>
            </a:extLst>
          </p:cNvPr>
          <p:cNvSpPr txBox="1"/>
          <p:nvPr/>
        </p:nvSpPr>
        <p:spPr>
          <a:xfrm>
            <a:off x="4034467" y="5814809"/>
            <a:ext cx="140101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715.743€</a:t>
            </a:r>
          </a:p>
        </p:txBody>
      </p:sp>
      <p:sp>
        <p:nvSpPr>
          <p:cNvPr id="1119" name="CuadroTexto 1118">
            <a:extLst>
              <a:ext uri="{FF2B5EF4-FFF2-40B4-BE49-F238E27FC236}">
                <a16:creationId xmlns:a16="http://schemas.microsoft.com/office/drawing/2014/main" id="{B1CCDD6B-C3B8-601D-D9A1-69F70E2DDA5F}"/>
              </a:ext>
            </a:extLst>
          </p:cNvPr>
          <p:cNvSpPr txBox="1"/>
          <p:nvPr/>
        </p:nvSpPr>
        <p:spPr>
          <a:xfrm>
            <a:off x="5336584" y="5784032"/>
            <a:ext cx="9079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400" b="0" i="0" u="none" strike="noStrike">
                <a:solidFill>
                  <a:schemeClr val="accent5">
                    <a:lumMod val="75000"/>
                  </a:schemeClr>
                </a:solidFill>
                <a:effectLst/>
                <a:latin typeface="Montserrat ExtraBold" pitchFamily="2" charset="0"/>
              </a:defRPr>
            </a:lvl1pPr>
          </a:lstStyle>
          <a:p>
            <a:r>
              <a:rPr lang="es-ES" sz="1600" dirty="0">
                <a:latin typeface="Montserrat SemiBold" pitchFamily="2" charset="0"/>
              </a:rPr>
              <a:t>[25%]</a:t>
            </a:r>
          </a:p>
        </p:txBody>
      </p:sp>
      <p:cxnSp>
        <p:nvCxnSpPr>
          <p:cNvPr id="1121" name="Conector: angular 1120">
            <a:extLst>
              <a:ext uri="{FF2B5EF4-FFF2-40B4-BE49-F238E27FC236}">
                <a16:creationId xmlns:a16="http://schemas.microsoft.com/office/drawing/2014/main" id="{9BCEAD64-9770-8510-BBC5-D52B68489E86}"/>
              </a:ext>
            </a:extLst>
          </p:cNvPr>
          <p:cNvCxnSpPr>
            <a:cxnSpLocks/>
            <a:endCxn id="1111" idx="1"/>
          </p:cNvCxnSpPr>
          <p:nvPr/>
        </p:nvCxnSpPr>
        <p:spPr>
          <a:xfrm rot="16200000" flipH="1">
            <a:off x="19823" y="3113501"/>
            <a:ext cx="2042529" cy="165824"/>
          </a:xfrm>
          <a:prstGeom prst="bentConnector2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4" name="Conector: angular 1123">
            <a:extLst>
              <a:ext uri="{FF2B5EF4-FFF2-40B4-BE49-F238E27FC236}">
                <a16:creationId xmlns:a16="http://schemas.microsoft.com/office/drawing/2014/main" id="{AD9BAC79-62EE-1D04-CA88-2B58AB56EBAA}"/>
              </a:ext>
            </a:extLst>
          </p:cNvPr>
          <p:cNvCxnSpPr>
            <a:cxnSpLocks/>
            <a:endCxn id="1114" idx="1"/>
          </p:cNvCxnSpPr>
          <p:nvPr/>
        </p:nvCxnSpPr>
        <p:spPr>
          <a:xfrm rot="16200000" flipH="1">
            <a:off x="-516218" y="3649542"/>
            <a:ext cx="3125636" cy="176850"/>
          </a:xfrm>
          <a:prstGeom prst="bentConnector2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" name="Conector: angular 1126">
            <a:extLst>
              <a:ext uri="{FF2B5EF4-FFF2-40B4-BE49-F238E27FC236}">
                <a16:creationId xmlns:a16="http://schemas.microsoft.com/office/drawing/2014/main" id="{06C0FC7C-791A-9FA3-ECEE-5213C6B66DF8}"/>
              </a:ext>
            </a:extLst>
          </p:cNvPr>
          <p:cNvCxnSpPr>
            <a:cxnSpLocks/>
            <a:endCxn id="1117" idx="1"/>
          </p:cNvCxnSpPr>
          <p:nvPr/>
        </p:nvCxnSpPr>
        <p:spPr>
          <a:xfrm rot="16200000" flipH="1">
            <a:off x="-1035118" y="3805350"/>
            <a:ext cx="4157370" cy="182916"/>
          </a:xfrm>
          <a:prstGeom prst="bentConnector2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2" name="Rectángulo 1141">
            <a:extLst>
              <a:ext uri="{FF2B5EF4-FFF2-40B4-BE49-F238E27FC236}">
                <a16:creationId xmlns:a16="http://schemas.microsoft.com/office/drawing/2014/main" id="{12187C86-CD24-F845-A02D-7BB80EA675F6}"/>
              </a:ext>
            </a:extLst>
          </p:cNvPr>
          <p:cNvSpPr/>
          <p:nvPr/>
        </p:nvSpPr>
        <p:spPr>
          <a:xfrm>
            <a:off x="919902" y="1804418"/>
            <a:ext cx="45719" cy="41798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143" name="Imagen 1142" descr="Escala de tiempo">
            <a:extLst>
              <a:ext uri="{FF2B5EF4-FFF2-40B4-BE49-F238E27FC236}">
                <a16:creationId xmlns:a16="http://schemas.microsoft.com/office/drawing/2014/main" id="{1D5855FD-A550-93A7-4815-6622524309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35" r="960"/>
          <a:stretch/>
        </p:blipFill>
        <p:spPr bwMode="auto">
          <a:xfrm>
            <a:off x="8125990" y="4621607"/>
            <a:ext cx="2389512" cy="16970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71169451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CA5D335-E3FC-88AD-2E59-DDDC04585469}"/>
              </a:ext>
            </a:extLst>
          </p:cNvPr>
          <p:cNvSpPr txBox="1"/>
          <p:nvPr/>
        </p:nvSpPr>
        <p:spPr>
          <a:xfrm>
            <a:off x="426720" y="894848"/>
            <a:ext cx="11177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Las ayudas de la EDLP.</a:t>
            </a: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55680319-0BFA-F204-A62F-30BD4801CBF0}"/>
              </a:ext>
            </a:extLst>
          </p:cNvPr>
          <p:cNvCxnSpPr/>
          <p:nvPr/>
        </p:nvCxnSpPr>
        <p:spPr>
          <a:xfrm>
            <a:off x="407988" y="6345238"/>
            <a:ext cx="11196637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8B5E5CE5-75D2-1416-E686-45D5B6A3FAF5}"/>
              </a:ext>
            </a:extLst>
          </p:cNvPr>
          <p:cNvSpPr txBox="1"/>
          <p:nvPr/>
        </p:nvSpPr>
        <p:spPr>
          <a:xfrm>
            <a:off x="5197158" y="1833021"/>
            <a:ext cx="6618922" cy="4321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7800" indent="-1778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1700" b="1" kern="100" dirty="0">
                <a:solidFill>
                  <a:srgbClr val="2E8EA8"/>
                </a:solidFill>
                <a:latin typeface="Montserrat ExtraBold" pitchFamily="2" charset="0"/>
                <a:cs typeface="Times New Roman" panose="02020603050405020304" pitchFamily="18" charset="0"/>
              </a:rPr>
              <a:t>Convocatoria única </a:t>
            </a:r>
            <a:r>
              <a:rPr lang="es-ES" dirty="0">
                <a:latin typeface="Montserrat Light" pitchFamily="2" charset="0"/>
              </a:rPr>
              <a:t>con ventanas anuales de presentación de proyectos.</a:t>
            </a:r>
          </a:p>
          <a:p>
            <a:pPr marL="177800" indent="-1778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1700" b="1" kern="100" dirty="0">
                <a:solidFill>
                  <a:srgbClr val="2E8EA8"/>
                </a:solidFill>
                <a:latin typeface="Montserrat ExtraBold" pitchFamily="2" charset="0"/>
                <a:cs typeface="Times New Roman" panose="02020603050405020304" pitchFamily="18" charset="0"/>
              </a:rPr>
              <a:t>Puntuación mínima </a:t>
            </a:r>
            <a:r>
              <a:rPr lang="es-ES" dirty="0">
                <a:latin typeface="Montserrat Light" pitchFamily="2" charset="0"/>
              </a:rPr>
              <a:t>exigida en la baremación: 40 ptos.</a:t>
            </a:r>
          </a:p>
          <a:p>
            <a:pPr marL="177800" indent="-1778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1700" b="1" kern="100" dirty="0">
                <a:solidFill>
                  <a:srgbClr val="2E8EA8"/>
                </a:solidFill>
                <a:latin typeface="Montserrat ExtraBold" pitchFamily="2" charset="0"/>
                <a:cs typeface="Times New Roman" panose="02020603050405020304" pitchFamily="18" charset="0"/>
              </a:rPr>
              <a:t>Intensidad de las ayudas</a:t>
            </a:r>
            <a:r>
              <a:rPr lang="es-ES" dirty="0">
                <a:latin typeface="Montserrat Light" pitchFamily="2" charset="0"/>
              </a:rPr>
              <a:t>:</a:t>
            </a:r>
          </a:p>
          <a:p>
            <a:pPr marL="447675" lvl="2" indent="-1778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Montserrat Light" pitchFamily="2" charset="0"/>
              </a:rPr>
              <a:t>Proyectos productivos: 35%-45%</a:t>
            </a:r>
          </a:p>
          <a:p>
            <a:pPr marL="447675" lvl="2" indent="-1778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Montserrat Light" pitchFamily="2" charset="0"/>
              </a:rPr>
              <a:t>Proyectos no productivos: 100%.</a:t>
            </a:r>
          </a:p>
          <a:p>
            <a:pPr marL="177800" indent="-1778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1700" b="1" kern="100" dirty="0">
                <a:solidFill>
                  <a:srgbClr val="2E8EA8"/>
                </a:solidFill>
                <a:latin typeface="Montserrat ExtraBold" pitchFamily="2" charset="0"/>
                <a:cs typeface="Times New Roman" panose="02020603050405020304" pitchFamily="18" charset="0"/>
              </a:rPr>
              <a:t>Subvención máxima </a:t>
            </a:r>
            <a:r>
              <a:rPr lang="es-ES" dirty="0">
                <a:latin typeface="Montserrat Light" pitchFamily="2" charset="0"/>
              </a:rPr>
              <a:t>por proyecto: 150.000 €.</a:t>
            </a:r>
          </a:p>
          <a:p>
            <a:pPr marL="177800" indent="-1778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Montserrat Light" pitchFamily="2" charset="0"/>
              </a:rPr>
              <a:t>Gastos subvencionables definidos en la EDLP/convocatorias.</a:t>
            </a:r>
          </a:p>
          <a:p>
            <a:pPr marL="177800" indent="-1778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Montserrat Light" pitchFamily="2" charset="0"/>
              </a:rPr>
              <a:t>Periodo de programación: 2023-2027.</a:t>
            </a:r>
          </a:p>
          <a:p>
            <a:pPr marL="177800" indent="-1778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1700" b="1" kern="100" dirty="0">
                <a:solidFill>
                  <a:srgbClr val="2E8EA8"/>
                </a:solidFill>
                <a:latin typeface="Montserrat ExtraBold" pitchFamily="2" charset="0"/>
                <a:cs typeface="Times New Roman" panose="02020603050405020304" pitchFamily="18" charset="0"/>
              </a:rPr>
              <a:t>Periodo real de ejecución</a:t>
            </a:r>
            <a:r>
              <a:rPr lang="es-ES" dirty="0">
                <a:latin typeface="Montserrat Light" pitchFamily="2" charset="0"/>
              </a:rPr>
              <a:t>: 2024-2029.</a:t>
            </a:r>
          </a:p>
        </p:txBody>
      </p:sp>
      <p:pic>
        <p:nvPicPr>
          <p:cNvPr id="1026" name="Picture 2" descr="Foto gratuita alto ángulo de monedas que se derraman de la jarra sobre la tierra con planta">
            <a:extLst>
              <a:ext uri="{FF2B5EF4-FFF2-40B4-BE49-F238E27FC236}">
                <a16:creationId xmlns:a16="http://schemas.microsoft.com/office/drawing/2014/main" id="{025BFB2E-6472-FF13-B6B0-0A8832B1B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4" t="-10810" r="-607" b="10810"/>
          <a:stretch/>
        </p:blipFill>
        <p:spPr bwMode="auto">
          <a:xfrm flipH="1">
            <a:off x="-52079" y="1285562"/>
            <a:ext cx="5047632" cy="4677590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265275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CA5D335-E3FC-88AD-2E59-DDDC04585469}"/>
              </a:ext>
            </a:extLst>
          </p:cNvPr>
          <p:cNvSpPr txBox="1"/>
          <p:nvPr/>
        </p:nvSpPr>
        <p:spPr>
          <a:xfrm>
            <a:off x="426720" y="894848"/>
            <a:ext cx="11177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Criterios para la selección de operaciones.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18DE80B-DB34-7FE9-A5FE-D3827CD7EFBC}"/>
              </a:ext>
            </a:extLst>
          </p:cNvPr>
          <p:cNvSpPr txBox="1"/>
          <p:nvPr/>
        </p:nvSpPr>
        <p:spPr>
          <a:xfrm>
            <a:off x="2920181" y="1805662"/>
            <a:ext cx="639096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Baremación de proyectos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9A88C7-27AD-17C3-187C-3F6EB0168A7E}"/>
              </a:ext>
            </a:extLst>
          </p:cNvPr>
          <p:cNvSpPr txBox="1"/>
          <p:nvPr/>
        </p:nvSpPr>
        <p:spPr>
          <a:xfrm>
            <a:off x="731838" y="2840011"/>
            <a:ext cx="478374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Criterios generales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1DE5CBA-9E67-F319-D2AF-8A9A5F59B184}"/>
              </a:ext>
            </a:extLst>
          </p:cNvPr>
          <p:cNvSpPr txBox="1"/>
          <p:nvPr/>
        </p:nvSpPr>
        <p:spPr>
          <a:xfrm>
            <a:off x="6604981" y="2840011"/>
            <a:ext cx="478374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Criterios específicos</a:t>
            </a:r>
          </a:p>
        </p:txBody>
      </p:sp>
      <p:cxnSp>
        <p:nvCxnSpPr>
          <p:cNvPr id="28" name="Conector: angular 27">
            <a:extLst>
              <a:ext uri="{FF2B5EF4-FFF2-40B4-BE49-F238E27FC236}">
                <a16:creationId xmlns:a16="http://schemas.microsoft.com/office/drawing/2014/main" id="{296C7781-210A-AFA6-9197-E8C581A574F6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rot="16200000" flipH="1">
            <a:off x="7300695" y="1143852"/>
            <a:ext cx="511129" cy="2881188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: angular 30">
            <a:extLst>
              <a:ext uri="{FF2B5EF4-FFF2-40B4-BE49-F238E27FC236}">
                <a16:creationId xmlns:a16="http://schemas.microsoft.com/office/drawing/2014/main" id="{976EA81D-407A-BAD6-A209-B497C36A4147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rot="5400000">
            <a:off x="4364124" y="1088469"/>
            <a:ext cx="511129" cy="2991955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55680319-0BFA-F204-A62F-30BD4801CBF0}"/>
              </a:ext>
            </a:extLst>
          </p:cNvPr>
          <p:cNvCxnSpPr/>
          <p:nvPr/>
        </p:nvCxnSpPr>
        <p:spPr>
          <a:xfrm>
            <a:off x="407988" y="6345238"/>
            <a:ext cx="11196637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7E258D-84D3-0DFC-591B-CAF16E3AE6A3}"/>
              </a:ext>
            </a:extLst>
          </p:cNvPr>
          <p:cNvSpPr txBox="1"/>
          <p:nvPr/>
        </p:nvSpPr>
        <p:spPr>
          <a:xfrm>
            <a:off x="731838" y="3507656"/>
            <a:ext cx="4783745" cy="2597358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prstDash val="sysDot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rmAutofit/>
          </a:bodyPr>
          <a:lstStyle/>
          <a:p>
            <a:pPr algn="ctr"/>
            <a:r>
              <a:rPr lang="es-ES" sz="1400" kern="100" dirty="0">
                <a:solidFill>
                  <a:srgbClr val="2D8CA7"/>
                </a:solidFill>
                <a:effectLst/>
                <a:latin typeface="Montserrat Light" pitchFamily="2" charset="0"/>
              </a:rPr>
              <a:t>Tipo de promotor (P +NP)</a:t>
            </a:r>
          </a:p>
          <a:p>
            <a:pPr algn="ctr"/>
            <a:r>
              <a:rPr lang="es-ES" sz="1400" kern="100" dirty="0">
                <a:solidFill>
                  <a:srgbClr val="2D8CA7"/>
                </a:solidFill>
                <a:effectLst/>
                <a:latin typeface="Montserrat Light" pitchFamily="2" charset="0"/>
              </a:rPr>
              <a:t>Lugar en el que se desarrolla el proyecto (P +NP)</a:t>
            </a:r>
          </a:p>
          <a:p>
            <a:pPr algn="ctr"/>
            <a:r>
              <a:rPr lang="es-ES" sz="1400" kern="100" dirty="0">
                <a:solidFill>
                  <a:srgbClr val="2D8CA7"/>
                </a:solidFill>
                <a:effectLst/>
                <a:latin typeface="Montserrat Light" pitchFamily="2" charset="0"/>
              </a:rPr>
              <a:t>Innovación y transformación digital (P +NP)</a:t>
            </a:r>
          </a:p>
          <a:p>
            <a:pPr algn="ctr"/>
            <a:r>
              <a:rPr lang="es-ES" sz="1400" kern="100" dirty="0">
                <a:solidFill>
                  <a:srgbClr val="2D8CA7"/>
                </a:solidFill>
                <a:effectLst/>
                <a:latin typeface="Montserrat Light" pitchFamily="2" charset="0"/>
              </a:rPr>
              <a:t>Cooperación (P +NP)</a:t>
            </a:r>
          </a:p>
          <a:p>
            <a:pPr algn="ctr"/>
            <a:r>
              <a:rPr lang="es-ES" sz="1400" kern="100" dirty="0">
                <a:solidFill>
                  <a:srgbClr val="2D8CA7"/>
                </a:solidFill>
                <a:effectLst/>
                <a:latin typeface="Montserrat Light" pitchFamily="2" charset="0"/>
              </a:rPr>
              <a:t>Sostenibilidad (P +NP)</a:t>
            </a:r>
          </a:p>
          <a:p>
            <a:pPr algn="ctr"/>
            <a:endParaRPr lang="es-ES" sz="1400" kern="100" dirty="0">
              <a:solidFill>
                <a:srgbClr val="2D8CA7"/>
              </a:solidFill>
              <a:effectLst/>
              <a:latin typeface="Montserrat Light" pitchFamily="2" charset="0"/>
            </a:endParaRPr>
          </a:p>
          <a:p>
            <a:pPr algn="ctr"/>
            <a:r>
              <a:rPr lang="es-ES" sz="1400" kern="100" dirty="0">
                <a:solidFill>
                  <a:srgbClr val="2D8CA7"/>
                </a:solidFill>
                <a:effectLst/>
                <a:latin typeface="Montserrat Light" pitchFamily="2" charset="0"/>
              </a:rPr>
              <a:t>Condiciones del promotor (P)</a:t>
            </a:r>
          </a:p>
          <a:p>
            <a:pPr algn="ctr"/>
            <a:r>
              <a:rPr lang="es-ES" sz="1400" kern="100" dirty="0">
                <a:solidFill>
                  <a:srgbClr val="2D8CA7"/>
                </a:solidFill>
                <a:effectLst/>
                <a:latin typeface="Montserrat Light" pitchFamily="2" charset="0"/>
              </a:rPr>
              <a:t>Creación de empleo (P)</a:t>
            </a:r>
          </a:p>
          <a:p>
            <a:pPr algn="ctr"/>
            <a:endParaRPr lang="es-ES" sz="1400" kern="100" dirty="0">
              <a:solidFill>
                <a:srgbClr val="2D8CA7"/>
              </a:solidFill>
              <a:effectLst/>
              <a:latin typeface="Montserrat Light" pitchFamily="2" charset="0"/>
            </a:endParaRPr>
          </a:p>
          <a:p>
            <a:pPr algn="ctr"/>
            <a:r>
              <a:rPr lang="es-ES" sz="1400" kern="100" dirty="0">
                <a:solidFill>
                  <a:srgbClr val="2D8CA7"/>
                </a:solidFill>
                <a:effectLst/>
                <a:latin typeface="Montserrat Light" pitchFamily="2" charset="0"/>
              </a:rPr>
              <a:t>Enfoque temático del proyecto (NP)</a:t>
            </a:r>
          </a:p>
          <a:p>
            <a:pPr algn="ctr"/>
            <a:r>
              <a:rPr lang="es-ES" sz="1400" kern="100" dirty="0">
                <a:solidFill>
                  <a:srgbClr val="2D8CA7"/>
                </a:solidFill>
                <a:effectLst/>
                <a:latin typeface="Montserrat Light" pitchFamily="2" charset="0"/>
              </a:rPr>
              <a:t>Enfoque territorial proyecto (NP)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DCD4E0F-CCE0-0E36-0D84-A5EEEA2C3385}"/>
              </a:ext>
            </a:extLst>
          </p:cNvPr>
          <p:cNvSpPr txBox="1"/>
          <p:nvPr/>
        </p:nvSpPr>
        <p:spPr>
          <a:xfrm>
            <a:off x="6604980" y="3536440"/>
            <a:ext cx="4783745" cy="2597358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prstDash val="sysDot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algn="ctr"/>
            <a:endParaRPr lang="es-ES" sz="1400" kern="100" dirty="0">
              <a:solidFill>
                <a:srgbClr val="2D8CA7"/>
              </a:solidFill>
              <a:latin typeface="Montserrat Light" pitchFamily="2" charset="0"/>
            </a:endParaRPr>
          </a:p>
          <a:p>
            <a:pPr algn="ctr"/>
            <a:endParaRPr lang="es-ES" sz="1400" kern="100" dirty="0">
              <a:solidFill>
                <a:srgbClr val="2D8CA7"/>
              </a:solidFill>
              <a:latin typeface="Montserrat Light" pitchFamily="2" charset="0"/>
            </a:endParaRPr>
          </a:p>
          <a:p>
            <a:pPr algn="ctr"/>
            <a:r>
              <a:rPr lang="es-ES" sz="1400" kern="100" dirty="0">
                <a:solidFill>
                  <a:srgbClr val="2D8CA7"/>
                </a:solidFill>
                <a:latin typeface="Montserrat Light" pitchFamily="2" charset="0"/>
              </a:rPr>
              <a:t>Creación de empresa</a:t>
            </a:r>
          </a:p>
          <a:p>
            <a:pPr algn="ctr"/>
            <a:r>
              <a:rPr lang="es-ES" sz="1400" kern="100" dirty="0">
                <a:solidFill>
                  <a:srgbClr val="2D8CA7"/>
                </a:solidFill>
                <a:latin typeface="Montserrat Light" pitchFamily="2" charset="0"/>
              </a:rPr>
              <a:t>Disponibilidad de certificaciones de calidad / sostenibilidad.</a:t>
            </a:r>
          </a:p>
          <a:p>
            <a:pPr algn="ctr"/>
            <a:r>
              <a:rPr lang="es-ES" sz="1400" kern="100" dirty="0">
                <a:solidFill>
                  <a:srgbClr val="2D8CA7"/>
                </a:solidFill>
                <a:latin typeface="Montserrat Light" pitchFamily="2" charset="0"/>
              </a:rPr>
              <a:t>Generación y uso de energías renovables</a:t>
            </a:r>
          </a:p>
          <a:p>
            <a:pPr algn="ctr"/>
            <a:r>
              <a:rPr lang="es-ES" sz="1400" kern="100" dirty="0">
                <a:solidFill>
                  <a:srgbClr val="2D8CA7"/>
                </a:solidFill>
                <a:latin typeface="Montserrat Light" pitchFamily="2" charset="0"/>
              </a:rPr>
              <a:t>Desarrollo en núcleos de población aislados.</a:t>
            </a:r>
          </a:p>
          <a:p>
            <a:pPr algn="ctr"/>
            <a:r>
              <a:rPr lang="es-ES" sz="1400" kern="100" dirty="0">
                <a:solidFill>
                  <a:srgbClr val="2D8CA7"/>
                </a:solidFill>
                <a:latin typeface="Montserrat Light" pitchFamily="2" charset="0"/>
              </a:rPr>
              <a:t>Transformación de productos ecológicos o productos de calidad diferenciada.</a:t>
            </a:r>
          </a:p>
          <a:p>
            <a:pPr algn="ctr"/>
            <a:r>
              <a:rPr lang="es-ES" sz="1400" kern="100" dirty="0">
                <a:solidFill>
                  <a:srgbClr val="2D8CA7"/>
                </a:solidFill>
                <a:latin typeface="Montserrat Light" pitchFamily="2" charset="0"/>
              </a:rPr>
              <a:t>Afecta a espacios naturales protegidos o BIC.</a:t>
            </a:r>
          </a:p>
          <a:p>
            <a:pPr algn="ctr"/>
            <a:r>
              <a:rPr lang="es-ES" sz="1400" kern="100" dirty="0">
                <a:solidFill>
                  <a:srgbClr val="2D8CA7"/>
                </a:solidFill>
                <a:latin typeface="Montserrat Light" pitchFamily="2" charset="0"/>
              </a:rPr>
              <a:t>Promueve un estilo de vida saludable.</a:t>
            </a:r>
          </a:p>
          <a:p>
            <a:pPr algn="ctr"/>
            <a:r>
              <a:rPr lang="es-ES" sz="1400" kern="100" dirty="0">
                <a:solidFill>
                  <a:srgbClr val="2D8CA7"/>
                </a:solidFill>
                <a:latin typeface="Montserrat Light" pitchFamily="2" charset="0"/>
              </a:rPr>
              <a:t>Eliminación de barreras arquitectónicas</a:t>
            </a:r>
          </a:p>
          <a:p>
            <a:pPr algn="ctr"/>
            <a:r>
              <a:rPr lang="es-ES" sz="1400" kern="100" dirty="0">
                <a:solidFill>
                  <a:srgbClr val="2D8CA7"/>
                </a:solidFill>
                <a:latin typeface="Montserrat Light" pitchFamily="2" charset="0"/>
              </a:rPr>
              <a:t>……..</a:t>
            </a:r>
          </a:p>
          <a:p>
            <a:pPr algn="ctr"/>
            <a:endParaRPr lang="es-ES" sz="1400" kern="100" dirty="0">
              <a:solidFill>
                <a:srgbClr val="2D8CA7"/>
              </a:solidFill>
              <a:latin typeface="Montserrat Light" pitchFamily="2" charset="0"/>
            </a:endParaRPr>
          </a:p>
          <a:p>
            <a:pPr algn="ctr"/>
            <a:endParaRPr lang="es-ES" sz="1400" kern="100" dirty="0">
              <a:solidFill>
                <a:srgbClr val="2D8CA7"/>
              </a:solidFill>
              <a:effectLst/>
              <a:latin typeface="Montserrat Light" pitchFamily="2" charset="0"/>
            </a:endParaRPr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B4F385F1-A716-733C-1ED7-D75FCA37103C}"/>
              </a:ext>
            </a:extLst>
          </p:cNvPr>
          <p:cNvCxnSpPr/>
          <p:nvPr/>
        </p:nvCxnSpPr>
        <p:spPr>
          <a:xfrm>
            <a:off x="1368652" y="4817804"/>
            <a:ext cx="3510116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8FCE5CF7-E89B-1AA2-635F-94121989D6C3}"/>
              </a:ext>
            </a:extLst>
          </p:cNvPr>
          <p:cNvCxnSpPr/>
          <p:nvPr/>
        </p:nvCxnSpPr>
        <p:spPr>
          <a:xfrm>
            <a:off x="1368652" y="5442152"/>
            <a:ext cx="3510116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ipse 39">
            <a:extLst>
              <a:ext uri="{FF2B5EF4-FFF2-40B4-BE49-F238E27FC236}">
                <a16:creationId xmlns:a16="http://schemas.microsoft.com/office/drawing/2014/main" id="{43B60561-EB6D-357E-4766-892376EE691E}"/>
              </a:ext>
            </a:extLst>
          </p:cNvPr>
          <p:cNvSpPr/>
          <p:nvPr/>
        </p:nvSpPr>
        <p:spPr>
          <a:xfrm rot="20700000">
            <a:off x="5158326" y="2998640"/>
            <a:ext cx="699151" cy="69915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sz="2000" dirty="0">
                <a:solidFill>
                  <a:schemeClr val="accent5">
                    <a:lumMod val="75000"/>
                  </a:schemeClr>
                </a:solidFill>
                <a:latin typeface="Aptos ExtraBold" panose="020B0004020202020204" pitchFamily="34" charset="0"/>
              </a:rPr>
              <a:t>70%</a:t>
            </a: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42DEB660-1C0F-A752-CA33-88438D168A23}"/>
              </a:ext>
            </a:extLst>
          </p:cNvPr>
          <p:cNvSpPr/>
          <p:nvPr/>
        </p:nvSpPr>
        <p:spPr>
          <a:xfrm rot="20700000">
            <a:off x="10954443" y="2952101"/>
            <a:ext cx="699151" cy="69915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sz="2000" dirty="0">
                <a:solidFill>
                  <a:schemeClr val="accent5">
                    <a:lumMod val="75000"/>
                  </a:schemeClr>
                </a:solidFill>
                <a:latin typeface="Aptos ExtraBold" panose="020B0004020202020204" pitchFamily="34" charset="0"/>
              </a:rPr>
              <a:t>30%</a:t>
            </a:r>
          </a:p>
        </p:txBody>
      </p:sp>
      <p:pic>
        <p:nvPicPr>
          <p:cNvPr id="44" name="Picture 4" descr="Foto gratuita joven apuesto jardinero alegre sonriendo, posando con los brazos cruzados entre flores">
            <a:extLst>
              <a:ext uri="{FF2B5EF4-FFF2-40B4-BE49-F238E27FC236}">
                <a16:creationId xmlns:a16="http://schemas.microsoft.com/office/drawing/2014/main" id="{DA7EA9DA-9B0D-A9AD-B75D-25F5F23FF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9" y="1886819"/>
            <a:ext cx="1413040" cy="943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Foto gratuita Árboles verdes en el bosque">
            <a:extLst>
              <a:ext uri="{FF2B5EF4-FFF2-40B4-BE49-F238E27FC236}">
                <a16:creationId xmlns:a16="http://schemas.microsoft.com/office/drawing/2014/main" id="{80103C2A-37BD-DD1A-50CF-2F56BC51594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899" y="1886819"/>
            <a:ext cx="1411736" cy="940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339312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CA5D335-E3FC-88AD-2E59-DDDC04585469}"/>
              </a:ext>
            </a:extLst>
          </p:cNvPr>
          <p:cNvSpPr txBox="1"/>
          <p:nvPr/>
        </p:nvSpPr>
        <p:spPr>
          <a:xfrm>
            <a:off x="550863" y="1484313"/>
            <a:ext cx="110537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Estrategia de Desarrollo Local Participativo, </a:t>
            </a:r>
          </a:p>
          <a:p>
            <a:pPr algn="ctr"/>
            <a:r>
              <a:rPr lang="es-ES" sz="36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2023-2027</a:t>
            </a:r>
          </a:p>
          <a:p>
            <a:pPr algn="ctr"/>
            <a:r>
              <a:rPr lang="es-ES" sz="40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[EDLP- Territorio Integral]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E3DF0E4-788F-471B-F04D-905973687448}"/>
              </a:ext>
            </a:extLst>
          </p:cNvPr>
          <p:cNvGrpSpPr>
            <a:grpSpLocks/>
          </p:cNvGrpSpPr>
          <p:nvPr/>
        </p:nvGrpSpPr>
        <p:grpSpPr bwMode="auto">
          <a:xfrm>
            <a:off x="2126891" y="5410200"/>
            <a:ext cx="7938217" cy="719138"/>
            <a:chOff x="2098" y="4363"/>
            <a:chExt cx="7206" cy="653"/>
          </a:xfrm>
        </p:grpSpPr>
        <p:pic>
          <p:nvPicPr>
            <p:cNvPr id="8" name="Picture 3" descr="2016 Logo Region de Murcia">
              <a:extLst>
                <a:ext uri="{FF2B5EF4-FFF2-40B4-BE49-F238E27FC236}">
                  <a16:creationId xmlns:a16="http://schemas.microsoft.com/office/drawing/2014/main" id="{4E8E18AA-8F42-3CA1-45C8-158DD8139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8" y="4363"/>
              <a:ext cx="1305" cy="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2016 Logo Ministerio de agricultura">
              <a:extLst>
                <a:ext uri="{FF2B5EF4-FFF2-40B4-BE49-F238E27FC236}">
                  <a16:creationId xmlns:a16="http://schemas.microsoft.com/office/drawing/2014/main" id="{C120840F-8BB3-06F5-DCD7-FC08367008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3" y="4449"/>
              <a:ext cx="2866" cy="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 descr="2016 Logo LEADER">
              <a:extLst>
                <a:ext uri="{FF2B5EF4-FFF2-40B4-BE49-F238E27FC236}">
                  <a16:creationId xmlns:a16="http://schemas.microsoft.com/office/drawing/2014/main" id="{E698FD88-C8D8-C3E5-807B-543D6786D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5" y="4431"/>
              <a:ext cx="573" cy="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2016 Logo Union Europea FEADER">
              <a:extLst>
                <a:ext uri="{FF2B5EF4-FFF2-40B4-BE49-F238E27FC236}">
                  <a16:creationId xmlns:a16="http://schemas.microsoft.com/office/drawing/2014/main" id="{D01421E4-E71A-5297-EE3C-7FBF5EBF2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" y="4431"/>
              <a:ext cx="2006" cy="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29B6337C-E2B0-F253-DEC2-B86ABA816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" y="1423770"/>
            <a:ext cx="10691813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329854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CA5D335-E3FC-88AD-2E59-DDDC04585469}"/>
              </a:ext>
            </a:extLst>
          </p:cNvPr>
          <p:cNvSpPr txBox="1"/>
          <p:nvPr/>
        </p:nvSpPr>
        <p:spPr>
          <a:xfrm>
            <a:off x="426720" y="894848"/>
            <a:ext cx="11177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El Territorio Integral, 2023-2027.</a:t>
            </a: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55680319-0BFA-F204-A62F-30BD4801CBF0}"/>
              </a:ext>
            </a:extLst>
          </p:cNvPr>
          <p:cNvCxnSpPr/>
          <p:nvPr/>
        </p:nvCxnSpPr>
        <p:spPr>
          <a:xfrm>
            <a:off x="407988" y="6345238"/>
            <a:ext cx="11196637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42850959-3389-043C-EA1F-8E2D4B387539}"/>
              </a:ext>
            </a:extLst>
          </p:cNvPr>
          <p:cNvSpPr txBox="1"/>
          <p:nvPr/>
        </p:nvSpPr>
        <p:spPr>
          <a:xfrm>
            <a:off x="4511675" y="1808164"/>
            <a:ext cx="7092950" cy="3109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63525" indent="-26352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Montserrat Light" pitchFamily="2" charset="0"/>
              </a:rPr>
              <a:t>Comprende la totalidad de cinco municipios que conforman la Comarca del Noroeste (Bullas, Calasparra, Caravaca de La Cruz, Cehegín y Moratalla) y 16 pedanías del municipio Lorca (Pedanías Altas y Oeste). </a:t>
            </a:r>
          </a:p>
          <a:p>
            <a:pPr marL="263525" indent="-26352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Montserrat Light" pitchFamily="2" charset="0"/>
              </a:rPr>
              <a:t>Superficie: 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3.205,2 Km</a:t>
            </a:r>
            <a:r>
              <a:rPr lang="es-ES" baseline="300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2 </a:t>
            </a:r>
            <a:r>
              <a:rPr lang="es-ES" dirty="0">
                <a:latin typeface="Montserrat Light" pitchFamily="2" charset="0"/>
              </a:rPr>
              <a:t>(28,3% superficie regional).</a:t>
            </a:r>
          </a:p>
          <a:p>
            <a:pPr marL="263525" indent="-26352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78 entidades</a:t>
            </a:r>
            <a:r>
              <a:rPr lang="es-ES" dirty="0">
                <a:latin typeface="Montserrat Light" pitchFamily="2" charset="0"/>
              </a:rPr>
              <a:t>, pedanías, caseríos y cascos urbanos.</a:t>
            </a:r>
          </a:p>
          <a:p>
            <a:pPr marL="263525" indent="-26352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74.325 habitantes </a:t>
            </a:r>
            <a:r>
              <a:rPr lang="es-ES" dirty="0">
                <a:latin typeface="Montserrat Light" pitchFamily="2" charset="0"/>
              </a:rPr>
              <a:t>(2022), lo que representa el 4,85% del total de población murciana.</a:t>
            </a:r>
          </a:p>
          <a:p>
            <a:pPr marL="263525" indent="-26352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1900" dirty="0">
                <a:latin typeface="Montserrat Light" pitchFamily="2" charset="0"/>
              </a:rPr>
              <a:t>Densidad de población: 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23,2 Hab. / km</a:t>
            </a:r>
            <a:r>
              <a:rPr lang="es-ES" baseline="300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2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.</a:t>
            </a:r>
          </a:p>
        </p:txBody>
      </p:sp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E1F9CCDF-7BC2-D51B-CEFC-2E61EB2294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10800"/>
          <a:stretch/>
        </p:blipFill>
        <p:spPr>
          <a:xfrm>
            <a:off x="731837" y="1614945"/>
            <a:ext cx="3365601" cy="4514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Un campo de pasto&#10;&#10;Descripción generada automáticamente">
            <a:extLst>
              <a:ext uri="{FF2B5EF4-FFF2-40B4-BE49-F238E27FC236}">
                <a16:creationId xmlns:a16="http://schemas.microsoft.com/office/drawing/2014/main" id="{2357DE1B-430C-F793-A768-D47AB52A7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26" b="26033"/>
          <a:stretch/>
        </p:blipFill>
        <p:spPr bwMode="auto">
          <a:xfrm>
            <a:off x="4511675" y="5008881"/>
            <a:ext cx="7092950" cy="1211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9739693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CA5D335-E3FC-88AD-2E59-DDDC04585469}"/>
              </a:ext>
            </a:extLst>
          </p:cNvPr>
          <p:cNvSpPr txBox="1"/>
          <p:nvPr/>
        </p:nvSpPr>
        <p:spPr>
          <a:xfrm>
            <a:off x="426720" y="894848"/>
            <a:ext cx="11177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Marco Estratégico de la EDLP, 2023-2027.</a:t>
            </a: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55680319-0BFA-F204-A62F-30BD4801CBF0}"/>
              </a:ext>
            </a:extLst>
          </p:cNvPr>
          <p:cNvCxnSpPr/>
          <p:nvPr/>
        </p:nvCxnSpPr>
        <p:spPr>
          <a:xfrm>
            <a:off x="407988" y="6345238"/>
            <a:ext cx="11196637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EE235B51-C2C1-C104-4CD9-C728319479E7}"/>
              </a:ext>
            </a:extLst>
          </p:cNvPr>
          <p:cNvSpPr txBox="1"/>
          <p:nvPr/>
        </p:nvSpPr>
        <p:spPr>
          <a:xfrm>
            <a:off x="1300481" y="4567393"/>
            <a:ext cx="9550400" cy="584775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EDLP- Territorio Integral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DE740AC-C16B-F463-5E6F-BC934830C71C}"/>
              </a:ext>
            </a:extLst>
          </p:cNvPr>
          <p:cNvSpPr/>
          <p:nvPr/>
        </p:nvSpPr>
        <p:spPr>
          <a:xfrm>
            <a:off x="426720" y="1738584"/>
            <a:ext cx="1999297" cy="7826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Retos LEADER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99A4CA2-981A-2525-41B9-F5706A503CBA}"/>
              </a:ext>
            </a:extLst>
          </p:cNvPr>
          <p:cNvSpPr/>
          <p:nvPr/>
        </p:nvSpPr>
        <p:spPr>
          <a:xfrm>
            <a:off x="2721372" y="1738584"/>
            <a:ext cx="1999297" cy="7826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PEPAC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1318423-9E98-0865-A23C-A07EE58E68A1}"/>
              </a:ext>
            </a:extLst>
          </p:cNvPr>
          <p:cNvSpPr/>
          <p:nvPr/>
        </p:nvSpPr>
        <p:spPr>
          <a:xfrm>
            <a:off x="5016024" y="1738584"/>
            <a:ext cx="1999297" cy="7826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Objetivos comunitarios transversales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B24E758-4B20-9E58-6E5A-92C9AE37E6EE}"/>
              </a:ext>
            </a:extLst>
          </p:cNvPr>
          <p:cNvSpPr/>
          <p:nvPr/>
        </p:nvSpPr>
        <p:spPr>
          <a:xfrm>
            <a:off x="7310676" y="1738584"/>
            <a:ext cx="1999297" cy="7826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Prioridades regionales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D8543A3-DCF6-DE4A-59D7-ED88E4BA5624}"/>
              </a:ext>
            </a:extLst>
          </p:cNvPr>
          <p:cNvSpPr/>
          <p:nvPr/>
        </p:nvSpPr>
        <p:spPr>
          <a:xfrm>
            <a:off x="407988" y="2637938"/>
            <a:ext cx="1786572" cy="427329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/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Creación de empleo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827317C-836C-769C-2094-259C87AE1C1C}"/>
              </a:ext>
            </a:extLst>
          </p:cNvPr>
          <p:cNvSpPr/>
          <p:nvPr/>
        </p:nvSpPr>
        <p:spPr>
          <a:xfrm>
            <a:off x="9605328" y="1738584"/>
            <a:ext cx="1999297" cy="7826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ODS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4DEB29B-203B-F8ED-5A70-9002C7F4D637}"/>
              </a:ext>
            </a:extLst>
          </p:cNvPr>
          <p:cNvSpPr/>
          <p:nvPr/>
        </p:nvSpPr>
        <p:spPr>
          <a:xfrm>
            <a:off x="2258351" y="2637938"/>
            <a:ext cx="2462371" cy="427329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/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Utilización eficiente de los recursos naturales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01869EE-0619-9023-C85E-775F68F2510F}"/>
              </a:ext>
            </a:extLst>
          </p:cNvPr>
          <p:cNvSpPr/>
          <p:nvPr/>
        </p:nvSpPr>
        <p:spPr>
          <a:xfrm>
            <a:off x="4784513" y="2637938"/>
            <a:ext cx="3028554" cy="427329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/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Mantenimiento, conservación y recuperación del patrimonio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063F38F-38FE-6AD4-2BC3-B015D4D2F872}"/>
              </a:ext>
            </a:extLst>
          </p:cNvPr>
          <p:cNvSpPr/>
          <p:nvPr/>
        </p:nvSpPr>
        <p:spPr>
          <a:xfrm>
            <a:off x="7876857" y="2637938"/>
            <a:ext cx="3727767" cy="427329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/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Mejora de los servicios públicos y la calidad de vida de los habitantes.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82A5308-D205-6CB9-39AC-8A81D9A19A4C}"/>
              </a:ext>
            </a:extLst>
          </p:cNvPr>
          <p:cNvSpPr/>
          <p:nvPr/>
        </p:nvSpPr>
        <p:spPr>
          <a:xfrm>
            <a:off x="407988" y="3161084"/>
            <a:ext cx="1733003" cy="427329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/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Medio ambiente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F6DA5E3-D4AA-0FDA-9D61-23C5FE042E02}"/>
              </a:ext>
            </a:extLst>
          </p:cNvPr>
          <p:cNvSpPr/>
          <p:nvPr/>
        </p:nvSpPr>
        <p:spPr>
          <a:xfrm>
            <a:off x="2217765" y="3161084"/>
            <a:ext cx="2049543" cy="427329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/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Mitigación del cambio climático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51B88A1-DA36-3443-7852-67A690F62DD8}"/>
              </a:ext>
            </a:extLst>
          </p:cNvPr>
          <p:cNvSpPr/>
          <p:nvPr/>
        </p:nvSpPr>
        <p:spPr>
          <a:xfrm>
            <a:off x="4344082" y="3161084"/>
            <a:ext cx="1462722" cy="427329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/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Innovación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E1E7F7C-3D8B-048D-1E6F-47D5D414304D}"/>
              </a:ext>
            </a:extLst>
          </p:cNvPr>
          <p:cNvSpPr/>
          <p:nvPr/>
        </p:nvSpPr>
        <p:spPr>
          <a:xfrm>
            <a:off x="5883578" y="3161084"/>
            <a:ext cx="3293582" cy="427329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/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 Mantenimiento de la población y el equilibrio territorial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FE0DB04-400D-B0A9-5DAE-E4BD402D6571}"/>
              </a:ext>
            </a:extLst>
          </p:cNvPr>
          <p:cNvSpPr/>
          <p:nvPr/>
        </p:nvSpPr>
        <p:spPr>
          <a:xfrm>
            <a:off x="407988" y="3662897"/>
            <a:ext cx="3788092" cy="427329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/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 Igualdad de oportunidades entre hombres y mujeres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A67FCA68-F8F5-2078-17F9-C23C2521867C}"/>
              </a:ext>
            </a:extLst>
          </p:cNvPr>
          <p:cNvSpPr/>
          <p:nvPr/>
        </p:nvSpPr>
        <p:spPr>
          <a:xfrm>
            <a:off x="4275618" y="3662897"/>
            <a:ext cx="3293582" cy="427329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/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 Participación de los jóvenes en la vida económica y social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1E3850C-44C6-CE77-0F42-DD9DC59EB26C}"/>
              </a:ext>
            </a:extLst>
          </p:cNvPr>
          <p:cNvSpPr/>
          <p:nvPr/>
        </p:nvSpPr>
        <p:spPr>
          <a:xfrm>
            <a:off x="7648738" y="3662897"/>
            <a:ext cx="3955886" cy="427329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/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 Prevención de situaciones de riesgo de exclusión social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4E20A4D6-5879-FF5A-E1DA-786B0619E53A}"/>
              </a:ext>
            </a:extLst>
          </p:cNvPr>
          <p:cNvSpPr/>
          <p:nvPr/>
        </p:nvSpPr>
        <p:spPr>
          <a:xfrm>
            <a:off x="9253935" y="3161084"/>
            <a:ext cx="2350689" cy="427329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/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17 Objetivos de Desarrollo Sostenible</a:t>
            </a:r>
          </a:p>
        </p:txBody>
      </p:sp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id="{3372B002-36C5-949D-9E59-A4D32CD20116}"/>
              </a:ext>
            </a:extLst>
          </p:cNvPr>
          <p:cNvSpPr/>
          <p:nvPr/>
        </p:nvSpPr>
        <p:spPr>
          <a:xfrm>
            <a:off x="4933557" y="4146822"/>
            <a:ext cx="2383076" cy="400745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33D4907-A603-6B04-B0C1-4E68A5FF19AD}"/>
              </a:ext>
            </a:extLst>
          </p:cNvPr>
          <p:cNvSpPr/>
          <p:nvPr/>
        </p:nvSpPr>
        <p:spPr>
          <a:xfrm>
            <a:off x="4213873" y="5604207"/>
            <a:ext cx="3603597" cy="5251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Necesidades del territorio</a:t>
            </a:r>
          </a:p>
        </p:txBody>
      </p:sp>
      <p:sp>
        <p:nvSpPr>
          <p:cNvPr id="24" name="Flecha: hacia abajo 23">
            <a:extLst>
              <a:ext uri="{FF2B5EF4-FFF2-40B4-BE49-F238E27FC236}">
                <a16:creationId xmlns:a16="http://schemas.microsoft.com/office/drawing/2014/main" id="{C09CE43C-4630-A5AF-726A-7660C7200248}"/>
              </a:ext>
            </a:extLst>
          </p:cNvPr>
          <p:cNvSpPr/>
          <p:nvPr/>
        </p:nvSpPr>
        <p:spPr>
          <a:xfrm rot="10800000">
            <a:off x="4933558" y="5212633"/>
            <a:ext cx="2383076" cy="333426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764BF076-97EB-2323-E727-2A659E0C387F}"/>
              </a:ext>
            </a:extLst>
          </p:cNvPr>
          <p:cNvSpPr/>
          <p:nvPr/>
        </p:nvSpPr>
        <p:spPr>
          <a:xfrm>
            <a:off x="426720" y="5604207"/>
            <a:ext cx="3603597" cy="5251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Planes y estrategias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F120A616-7C85-B9D3-2787-C2114D297740}"/>
              </a:ext>
            </a:extLst>
          </p:cNvPr>
          <p:cNvSpPr/>
          <p:nvPr/>
        </p:nvSpPr>
        <p:spPr>
          <a:xfrm>
            <a:off x="7980708" y="5604206"/>
            <a:ext cx="3603597" cy="5251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Programas y fondos EIE</a:t>
            </a:r>
          </a:p>
        </p:txBody>
      </p:sp>
    </p:spTree>
    <p:extLst>
      <p:ext uri="{BB962C8B-B14F-4D97-AF65-F5344CB8AC3E}">
        <p14:creationId xmlns:p14="http://schemas.microsoft.com/office/powerpoint/2010/main" val="3019511406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CA5D335-E3FC-88AD-2E59-DDDC04585469}"/>
              </a:ext>
            </a:extLst>
          </p:cNvPr>
          <p:cNvSpPr txBox="1"/>
          <p:nvPr/>
        </p:nvSpPr>
        <p:spPr>
          <a:xfrm>
            <a:off x="426720" y="894848"/>
            <a:ext cx="11177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Proceso de participación ciudadana.</a:t>
            </a: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55680319-0BFA-F204-A62F-30BD4801CBF0}"/>
              </a:ext>
            </a:extLst>
          </p:cNvPr>
          <p:cNvCxnSpPr/>
          <p:nvPr/>
        </p:nvCxnSpPr>
        <p:spPr>
          <a:xfrm>
            <a:off x="407988" y="6345238"/>
            <a:ext cx="11196637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8B5E5CE5-75D2-1416-E686-45D5B6A3FAF5}"/>
              </a:ext>
            </a:extLst>
          </p:cNvPr>
          <p:cNvSpPr txBox="1"/>
          <p:nvPr/>
        </p:nvSpPr>
        <p:spPr>
          <a:xfrm>
            <a:off x="5422119" y="1655875"/>
            <a:ext cx="6139091" cy="4321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63525" indent="-26352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Montserrat Light" pitchFamily="2" charset="0"/>
              </a:rPr>
              <a:t>Espacio en la web Integral y RRSS.</a:t>
            </a:r>
          </a:p>
          <a:p>
            <a:pPr marL="263525" indent="-26352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Montserrat Light" pitchFamily="2" charset="0"/>
              </a:rPr>
              <a:t>Reuniones informativas.</a:t>
            </a:r>
          </a:p>
          <a:p>
            <a:pPr marL="263525" indent="-26352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Montserrat Light" pitchFamily="2" charset="0"/>
              </a:rPr>
              <a:t>12 talleres temáticos.</a:t>
            </a:r>
          </a:p>
          <a:p>
            <a:pPr marL="263525" indent="-26352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Montserrat Light" pitchFamily="2" charset="0"/>
              </a:rPr>
              <a:t>Encuesta a la ciudadanía.</a:t>
            </a:r>
          </a:p>
          <a:p>
            <a:pPr marL="263525" indent="-26352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Montserrat Light" pitchFamily="2" charset="0"/>
              </a:rPr>
              <a:t>Encuesta a agentes relevantes del territorio.</a:t>
            </a:r>
          </a:p>
          <a:p>
            <a:pPr marL="263525" indent="-26352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Montserrat Light" pitchFamily="2" charset="0"/>
              </a:rPr>
              <a:t>Formulario de recogida de propuestas.</a:t>
            </a:r>
          </a:p>
          <a:p>
            <a:pPr marL="263525" indent="-26352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Montserrat Light" pitchFamily="2" charset="0"/>
              </a:rPr>
              <a:t>Buzón de sugerencias.</a:t>
            </a:r>
          </a:p>
          <a:p>
            <a:pPr marL="263525" indent="-26352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Nº de participantes/ asistentes: 299 personas.</a:t>
            </a:r>
          </a:p>
          <a:p>
            <a:pPr marL="720725" lvl="1" indent="-26352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Montserrat Light" pitchFamily="2" charset="0"/>
              </a:rPr>
              <a:t>Jornadas y reuniones: 109 personas.</a:t>
            </a:r>
          </a:p>
          <a:p>
            <a:pPr marL="720725" lvl="1" indent="-26352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Montserrat Light" pitchFamily="2" charset="0"/>
              </a:rPr>
              <a:t>Talleres temáticos: 75 personas</a:t>
            </a:r>
          </a:p>
          <a:p>
            <a:pPr marL="720725" lvl="1" indent="-26352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Montserrat Light" pitchFamily="2" charset="0"/>
              </a:rPr>
              <a:t>Encuestas: 115. </a:t>
            </a:r>
          </a:p>
        </p:txBody>
      </p:sp>
      <p:pic>
        <p:nvPicPr>
          <p:cNvPr id="3" name="Imagen 2" descr="Un grupo de personas en un salón&#10;&#10;Descripción generada automáticamente">
            <a:extLst>
              <a:ext uri="{FF2B5EF4-FFF2-40B4-BE49-F238E27FC236}">
                <a16:creationId xmlns:a16="http://schemas.microsoft.com/office/drawing/2014/main" id="{33CA064A-2B04-33E6-E410-8A51755225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0"/>
          <a:stretch/>
        </p:blipFill>
        <p:spPr bwMode="auto">
          <a:xfrm>
            <a:off x="407989" y="1479623"/>
            <a:ext cx="2411412" cy="1596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Un grupo de personas sentadas en una sala&#10;&#10;Descripción generada automáticamente">
            <a:extLst>
              <a:ext uri="{FF2B5EF4-FFF2-40B4-BE49-F238E27FC236}">
                <a16:creationId xmlns:a16="http://schemas.microsoft.com/office/drawing/2014/main" id="{9B6127F8-A91C-8416-AEBC-976835D5C5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4" y="1500548"/>
            <a:ext cx="2403076" cy="1575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Un grupo de personas sentadas en una oficina&#10;&#10;Descripción generada automáticamente">
            <a:extLst>
              <a:ext uri="{FF2B5EF4-FFF2-40B4-BE49-F238E27FC236}">
                <a16:creationId xmlns:a16="http://schemas.microsoft.com/office/drawing/2014/main" id="{1831574F-5DF9-584F-F14F-81ABE40116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3096695"/>
            <a:ext cx="2411412" cy="1581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Un grupo de personas sentadas alrededor de una mesa&#10;&#10;Descripción generada automáticamente">
            <a:extLst>
              <a:ext uri="{FF2B5EF4-FFF2-40B4-BE49-F238E27FC236}">
                <a16:creationId xmlns:a16="http://schemas.microsoft.com/office/drawing/2014/main" id="{6B73ECFC-76B7-AF87-94E8-FAC986650D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3096695"/>
            <a:ext cx="2403076" cy="1545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Un grupo de personas sentadas alrededor de una mesa&#10;&#10;Descripción generada automáticamente">
            <a:extLst>
              <a:ext uri="{FF2B5EF4-FFF2-40B4-BE49-F238E27FC236}">
                <a16:creationId xmlns:a16="http://schemas.microsoft.com/office/drawing/2014/main" id="{75AACAA4-0800-5339-D8A5-0F39B41873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25" y="4743154"/>
            <a:ext cx="2403075" cy="1537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 descr="Personas sentad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9B767487-CE72-D3DF-0DA8-D7581FEC77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" y="4743154"/>
            <a:ext cx="2411413" cy="1550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1250074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to pueblo">
            <a:extLst>
              <a:ext uri="{FF2B5EF4-FFF2-40B4-BE49-F238E27FC236}">
                <a16:creationId xmlns:a16="http://schemas.microsoft.com/office/drawing/2014/main" id="{1E1CA040-FAE4-FB14-3E57-5082CBAB5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87528"/>
            <a:ext cx="3389658" cy="4641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A5D335-E3FC-88AD-2E59-DDDC04585469}"/>
              </a:ext>
            </a:extLst>
          </p:cNvPr>
          <p:cNvSpPr txBox="1"/>
          <p:nvPr/>
        </p:nvSpPr>
        <p:spPr>
          <a:xfrm>
            <a:off x="426720" y="894848"/>
            <a:ext cx="11177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Principales necesidades.</a:t>
            </a: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55680319-0BFA-F204-A62F-30BD4801CBF0}"/>
              </a:ext>
            </a:extLst>
          </p:cNvPr>
          <p:cNvCxnSpPr/>
          <p:nvPr/>
        </p:nvCxnSpPr>
        <p:spPr>
          <a:xfrm>
            <a:off x="407988" y="6345238"/>
            <a:ext cx="11196637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9832393-CA86-3C8A-4DB4-5B55793423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904405"/>
              </p:ext>
            </p:extLst>
          </p:nvPr>
        </p:nvGraphicFramePr>
        <p:xfrm>
          <a:off x="2966936" y="1566153"/>
          <a:ext cx="8637690" cy="45717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3946">
                  <a:extLst>
                    <a:ext uri="{9D8B030D-6E8A-4147-A177-3AD203B41FA5}">
                      <a16:colId xmlns:a16="http://schemas.microsoft.com/office/drawing/2014/main" val="2763719586"/>
                    </a:ext>
                  </a:extLst>
                </a:gridCol>
                <a:gridCol w="8233744">
                  <a:extLst>
                    <a:ext uri="{9D8B030D-6E8A-4147-A177-3AD203B41FA5}">
                      <a16:colId xmlns:a16="http://schemas.microsoft.com/office/drawing/2014/main" val="1251642012"/>
                    </a:ext>
                  </a:extLst>
                </a:gridCol>
              </a:tblGrid>
              <a:tr h="310365">
                <a:tc>
                  <a:txBody>
                    <a:bodyPr/>
                    <a:lstStyle/>
                    <a:p>
                      <a:pPr marL="454025" indent="-460375" algn="ctr">
                        <a:lnSpc>
                          <a:spcPct val="107000"/>
                        </a:lnSpc>
                      </a:pPr>
                      <a:r>
                        <a:rPr lang="es-ES" sz="1200" kern="100" dirty="0">
                          <a:solidFill>
                            <a:srgbClr val="2E8EA8"/>
                          </a:solidFill>
                          <a:effectLst/>
                          <a:latin typeface="Montserrat ExtraBold" pitchFamily="2" charset="0"/>
                        </a:rPr>
                        <a:t>N1</a:t>
                      </a:r>
                      <a:endParaRPr lang="es-ES" sz="1200" kern="100" dirty="0">
                        <a:solidFill>
                          <a:srgbClr val="2E8EA8"/>
                        </a:solidFill>
                        <a:effectLst/>
                        <a:latin typeface="Montserrat ExtraBo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" marR="18000" marT="18000" marB="18000" anchor="ctr">
                    <a:lnR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100" b="1" kern="1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Crear más oportunidades laborales y de desarrollo profesional para la juventud.</a:t>
                      </a:r>
                      <a:endParaRPr lang="es-ES" sz="1100" b="0" kern="100" dirty="0">
                        <a:solidFill>
                          <a:schemeClr val="dk1"/>
                        </a:solidFill>
                        <a:effectLst/>
                        <a:latin typeface="Montserrat Light" pitchFamily="2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1315291"/>
                  </a:ext>
                </a:extLst>
              </a:tr>
              <a:tr h="311036">
                <a:tc>
                  <a:txBody>
                    <a:bodyPr/>
                    <a:lstStyle/>
                    <a:p>
                      <a:pPr marL="454025" indent="-460375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200" b="1" kern="100" dirty="0">
                          <a:solidFill>
                            <a:srgbClr val="2E8EA8"/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N2</a:t>
                      </a:r>
                    </a:p>
                  </a:txBody>
                  <a:tcPr marL="18000" marR="18000" marT="18000" marB="18000" anchor="ctr">
                    <a:lnR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>
                        <a:lnSpc>
                          <a:spcPct val="107000"/>
                        </a:lnSpc>
                      </a:pPr>
                      <a:r>
                        <a:rPr lang="es-ES" sz="1100" b="1" kern="1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Enriquecer y diversificar el tejido productivo.</a:t>
                      </a:r>
                    </a:p>
                  </a:txBody>
                  <a:tcPr marL="18000" marR="18000" marT="18000" marB="18000" anchor="ctr">
                    <a:lnL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4449188"/>
                  </a:ext>
                </a:extLst>
              </a:tr>
              <a:tr h="310365">
                <a:tc>
                  <a:txBody>
                    <a:bodyPr/>
                    <a:lstStyle/>
                    <a:p>
                      <a:pPr marL="454025" indent="-460375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200" b="1" kern="100" dirty="0">
                          <a:solidFill>
                            <a:srgbClr val="2E8EA8"/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N3</a:t>
                      </a:r>
                    </a:p>
                  </a:txBody>
                  <a:tcPr marL="18000" marR="18000" marT="18000" marB="18000" anchor="ctr">
                    <a:lnR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100" b="1" kern="1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Transición </a:t>
                      </a:r>
                      <a:r>
                        <a:rPr lang="es-ES" sz="1100" kern="100" dirty="0">
                          <a:solidFill>
                            <a:schemeClr val="dk1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de los sistemas agrarios convencionales </a:t>
                      </a:r>
                      <a:r>
                        <a:rPr lang="es-ES" sz="1100" b="1" kern="1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hacia prácticas ecológicas y regenerativas</a:t>
                      </a:r>
                      <a:r>
                        <a:rPr lang="es-ES" sz="1100" kern="100" dirty="0">
                          <a:solidFill>
                            <a:schemeClr val="dk1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18000" marR="18000" marT="18000" marB="18000" anchor="ctr">
                    <a:lnL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730318"/>
                  </a:ext>
                </a:extLst>
              </a:tr>
              <a:tr h="310365">
                <a:tc>
                  <a:txBody>
                    <a:bodyPr/>
                    <a:lstStyle/>
                    <a:p>
                      <a:pPr marL="454025" indent="-460375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200" b="1" kern="100" dirty="0">
                          <a:solidFill>
                            <a:srgbClr val="2E8EA8"/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N4</a:t>
                      </a:r>
                    </a:p>
                  </a:txBody>
                  <a:tcPr marL="18000" marR="18000" marT="18000" marB="18000" anchor="ctr">
                    <a:lnR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100" b="1" kern="1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Promover</a:t>
                      </a:r>
                      <a:r>
                        <a:rPr lang="es-ES" sz="1100" kern="100" dirty="0">
                          <a:solidFill>
                            <a:schemeClr val="dk1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100" b="1" kern="1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la formación </a:t>
                      </a:r>
                      <a:r>
                        <a:rPr lang="es-ES" sz="1100" kern="100" dirty="0">
                          <a:solidFill>
                            <a:schemeClr val="dk1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específica en áreas deficitarias y en nuevas disciplinas.</a:t>
                      </a:r>
                    </a:p>
                  </a:txBody>
                  <a:tcPr marL="18000" marR="18000" marT="18000" marB="18000" anchor="ctr">
                    <a:lnL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3877243"/>
                  </a:ext>
                </a:extLst>
              </a:tr>
              <a:tr h="385691">
                <a:tc>
                  <a:txBody>
                    <a:bodyPr/>
                    <a:lstStyle/>
                    <a:p>
                      <a:pPr marL="454025" indent="-460375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200" b="1" kern="100" dirty="0">
                          <a:solidFill>
                            <a:srgbClr val="2E8EA8"/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N5</a:t>
                      </a:r>
                    </a:p>
                  </a:txBody>
                  <a:tcPr marL="18000" marR="18000" marT="18000" marB="18000" anchor="ctr">
                    <a:lnR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100" b="1" kern="1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Preservar, proteger y poner en valor el patrimonio cultural y natural</a:t>
                      </a:r>
                      <a:r>
                        <a:rPr lang="es-ES" sz="1100" b="1" kern="100" dirty="0">
                          <a:solidFill>
                            <a:schemeClr val="dk1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100" kern="100" dirty="0">
                          <a:solidFill>
                            <a:schemeClr val="dk1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y avanzar en la </a:t>
                      </a:r>
                      <a:r>
                        <a:rPr lang="es-ES" sz="1100" b="1" kern="1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defensa contra el cambio climático</a:t>
                      </a:r>
                      <a:r>
                        <a:rPr lang="es-ES" sz="1100" kern="100" dirty="0">
                          <a:solidFill>
                            <a:schemeClr val="dk1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18000" marR="18000" marT="18000" marB="18000" anchor="ctr">
                    <a:lnL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9486580"/>
                  </a:ext>
                </a:extLst>
              </a:tr>
              <a:tr h="310365">
                <a:tc>
                  <a:txBody>
                    <a:bodyPr/>
                    <a:lstStyle/>
                    <a:p>
                      <a:pPr marL="454025" indent="-460375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200" b="1" kern="100" dirty="0">
                          <a:solidFill>
                            <a:srgbClr val="2E8EA8"/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N6</a:t>
                      </a:r>
                    </a:p>
                  </a:txBody>
                  <a:tcPr marL="18000" marR="18000" marT="18000" marB="18000" anchor="ctr">
                    <a:lnR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100" kern="100" dirty="0">
                          <a:solidFill>
                            <a:schemeClr val="dk1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Realizar una </a:t>
                      </a:r>
                      <a:r>
                        <a:rPr lang="es-ES" sz="1100" b="1" kern="1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promoción unificada, atractiva y sostenible del territorio y sus recursos</a:t>
                      </a:r>
                      <a:r>
                        <a:rPr lang="es-ES" sz="1100" kern="100" dirty="0">
                          <a:solidFill>
                            <a:schemeClr val="dk1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18000" marR="18000" marT="18000" marB="18000" anchor="ctr">
                    <a:lnL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101099"/>
                  </a:ext>
                </a:extLst>
              </a:tr>
              <a:tr h="310365">
                <a:tc>
                  <a:txBody>
                    <a:bodyPr/>
                    <a:lstStyle/>
                    <a:p>
                      <a:pPr marL="454025" indent="-460375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200" b="1" kern="100" dirty="0">
                          <a:solidFill>
                            <a:srgbClr val="2E8EA8"/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N7</a:t>
                      </a:r>
                    </a:p>
                  </a:txBody>
                  <a:tcPr marL="18000" marR="18000" marT="18000" marB="18000" anchor="ctr">
                    <a:lnR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100" kern="100" dirty="0">
                          <a:solidFill>
                            <a:schemeClr val="dk1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Apoyar la </a:t>
                      </a:r>
                      <a:r>
                        <a:rPr lang="es-ES" sz="1100" b="1" kern="1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promoción y venta de productos agrícolas y ganaderos locales de alta calidad</a:t>
                      </a:r>
                      <a:r>
                        <a:rPr lang="es-ES" sz="1100" b="1" kern="100" dirty="0">
                          <a:solidFill>
                            <a:schemeClr val="dk1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.</a:t>
                      </a:r>
                      <a:endParaRPr lang="es-ES" sz="1100" kern="100" dirty="0">
                        <a:solidFill>
                          <a:schemeClr val="dk1"/>
                        </a:solidFill>
                        <a:effectLst/>
                        <a:latin typeface="Montserrat Light" pitchFamily="2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0034593"/>
                  </a:ext>
                </a:extLst>
              </a:tr>
              <a:tr h="310365">
                <a:tc>
                  <a:txBody>
                    <a:bodyPr/>
                    <a:lstStyle/>
                    <a:p>
                      <a:pPr marL="454025" indent="-460375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200" b="1" kern="100" dirty="0">
                          <a:solidFill>
                            <a:srgbClr val="2E8EA8"/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N8</a:t>
                      </a:r>
                    </a:p>
                  </a:txBody>
                  <a:tcPr marL="18000" marR="18000" marT="18000" marB="18000" anchor="ctr">
                    <a:lnR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100" b="1" kern="1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Reactivar las pedanías </a:t>
                      </a:r>
                      <a:r>
                        <a:rPr lang="es-ES" sz="1100" kern="100" dirty="0">
                          <a:solidFill>
                            <a:schemeClr val="dk1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para contrarrestar la despoblación, mejorando los servicios públicos básicos.</a:t>
                      </a:r>
                    </a:p>
                  </a:txBody>
                  <a:tcPr marL="18000" marR="18000" marT="18000" marB="18000" anchor="ctr">
                    <a:lnL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4407643"/>
                  </a:ext>
                </a:extLst>
              </a:tr>
              <a:tr h="385691">
                <a:tc>
                  <a:txBody>
                    <a:bodyPr/>
                    <a:lstStyle/>
                    <a:p>
                      <a:pPr marL="454025" indent="-460375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200" b="1" kern="100" dirty="0">
                          <a:solidFill>
                            <a:srgbClr val="2E8EA8"/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N9</a:t>
                      </a:r>
                    </a:p>
                  </a:txBody>
                  <a:tcPr marL="18000" marR="18000" marT="18000" marB="18000" anchor="ctr">
                    <a:lnR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100" b="1" kern="1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Reducir la brecha digital rural</a:t>
                      </a:r>
                      <a:r>
                        <a:rPr lang="es-ES" sz="1100" kern="100" dirty="0">
                          <a:solidFill>
                            <a:schemeClr val="dk1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, utilizando todo el potencial de la digitalización para el desarrollo socioeconómico.</a:t>
                      </a:r>
                    </a:p>
                  </a:txBody>
                  <a:tcPr marL="18000" marR="18000" marT="18000" marB="18000" anchor="ctr">
                    <a:lnL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374289"/>
                  </a:ext>
                </a:extLst>
              </a:tr>
              <a:tr h="310365">
                <a:tc>
                  <a:txBody>
                    <a:bodyPr/>
                    <a:lstStyle/>
                    <a:p>
                      <a:pPr marL="454025" indent="-460375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200" b="1" kern="100" dirty="0">
                          <a:solidFill>
                            <a:srgbClr val="2E8EA8"/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N10</a:t>
                      </a:r>
                    </a:p>
                  </a:txBody>
                  <a:tcPr marL="18000" marR="18000" marT="18000" marB="18000" anchor="ctr">
                    <a:lnR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100" b="1" kern="1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Impulsar la cooperación intersectorial </a:t>
                      </a:r>
                      <a:r>
                        <a:rPr lang="es-ES" sz="1100" kern="100" dirty="0">
                          <a:solidFill>
                            <a:schemeClr val="dk1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y la difusión de buenas prácticas y proyectos ejemplares.</a:t>
                      </a:r>
                    </a:p>
                  </a:txBody>
                  <a:tcPr marL="18000" marR="18000" marT="18000" marB="18000" anchor="ctr">
                    <a:lnL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2974385"/>
                  </a:ext>
                </a:extLst>
              </a:tr>
              <a:tr h="310365">
                <a:tc>
                  <a:txBody>
                    <a:bodyPr/>
                    <a:lstStyle/>
                    <a:p>
                      <a:pPr marL="454025" indent="-460375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200" b="1" kern="100" dirty="0">
                          <a:solidFill>
                            <a:srgbClr val="2E8EA8"/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N11</a:t>
                      </a:r>
                    </a:p>
                  </a:txBody>
                  <a:tcPr marL="18000" marR="18000" marT="18000" marB="18000" anchor="ctr">
                    <a:lnR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100" b="1" kern="1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Apoyar el emprendimiento femenino y el desarrollo de proyectos liderados por mujeres</a:t>
                      </a:r>
                      <a:r>
                        <a:rPr lang="es-ES" sz="1100" kern="100" dirty="0">
                          <a:solidFill>
                            <a:schemeClr val="dk1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18000" marR="18000" marT="18000" marB="18000" anchor="ctr">
                    <a:lnL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8801987"/>
                  </a:ext>
                </a:extLst>
              </a:tr>
              <a:tr h="385691">
                <a:tc>
                  <a:txBody>
                    <a:bodyPr/>
                    <a:lstStyle/>
                    <a:p>
                      <a:pPr marL="454025" indent="-460375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200" b="1" kern="100" dirty="0">
                          <a:solidFill>
                            <a:srgbClr val="2E8EA8"/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N12</a:t>
                      </a:r>
                    </a:p>
                  </a:txBody>
                  <a:tcPr marL="18000" marR="18000" marT="18000" marB="18000" anchor="ctr">
                    <a:lnR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100" b="1" kern="1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Aumentar la disponibilidad de instalaciones y actividades culturales </a:t>
                      </a:r>
                      <a:r>
                        <a:rPr lang="es-ES" sz="1100" kern="100" dirty="0">
                          <a:solidFill>
                            <a:schemeClr val="dk1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y recursos para el ocio y entretenimiento.</a:t>
                      </a:r>
                    </a:p>
                  </a:txBody>
                  <a:tcPr marL="18000" marR="18000" marT="18000" marB="18000" anchor="ctr">
                    <a:lnL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3021190"/>
                  </a:ext>
                </a:extLst>
              </a:tr>
              <a:tr h="310365">
                <a:tc>
                  <a:txBody>
                    <a:bodyPr/>
                    <a:lstStyle/>
                    <a:p>
                      <a:pPr marL="454025" indent="-460375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200" b="1" kern="100" dirty="0">
                          <a:solidFill>
                            <a:srgbClr val="2E8EA8"/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N13</a:t>
                      </a:r>
                    </a:p>
                  </a:txBody>
                  <a:tcPr marL="18000" marR="18000" marT="18000" marB="18000" anchor="ctr">
                    <a:lnR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100" b="1" kern="1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Diversificar y profesionalizar la oferta turística.</a:t>
                      </a:r>
                      <a:endParaRPr lang="es-ES" sz="1100" kern="100" dirty="0">
                        <a:solidFill>
                          <a:schemeClr val="dk1"/>
                        </a:solidFill>
                        <a:effectLst/>
                        <a:latin typeface="Montserrat Light" pitchFamily="2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90742"/>
                  </a:ext>
                </a:extLst>
              </a:tr>
              <a:tr h="310365">
                <a:tc>
                  <a:txBody>
                    <a:bodyPr/>
                    <a:lstStyle/>
                    <a:p>
                      <a:pPr marL="454025" indent="-460375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200" b="1" kern="100" dirty="0">
                          <a:solidFill>
                            <a:srgbClr val="2E8EA8"/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N14</a:t>
                      </a:r>
                    </a:p>
                  </a:txBody>
                  <a:tcPr marL="18000" marR="18000" marT="18000" marB="18000" anchor="ctr">
                    <a:lnR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s-ES" sz="1100" b="1" kern="1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Montserrat ExtraBold" pitchFamily="2" charset="0"/>
                          <a:ea typeface="+mn-ea"/>
                          <a:cs typeface="+mn-cs"/>
                        </a:rPr>
                        <a:t>Modernizar y promocionar el comercio local.</a:t>
                      </a:r>
                      <a:endParaRPr lang="es-ES" sz="1100" kern="100" dirty="0">
                        <a:solidFill>
                          <a:schemeClr val="dk1"/>
                        </a:solidFill>
                        <a:effectLst/>
                        <a:latin typeface="Montserrat Light" pitchFamily="2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3909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1775717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CA5D335-E3FC-88AD-2E59-DDDC04585469}"/>
              </a:ext>
            </a:extLst>
          </p:cNvPr>
          <p:cNvSpPr txBox="1"/>
          <p:nvPr/>
        </p:nvSpPr>
        <p:spPr>
          <a:xfrm>
            <a:off x="426720" y="894848"/>
            <a:ext cx="11177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Visión y objetivos de la EDLP.</a:t>
            </a: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55680319-0BFA-F204-A62F-30BD4801CBF0}"/>
              </a:ext>
            </a:extLst>
          </p:cNvPr>
          <p:cNvCxnSpPr/>
          <p:nvPr/>
        </p:nvCxnSpPr>
        <p:spPr>
          <a:xfrm>
            <a:off x="407988" y="6345238"/>
            <a:ext cx="11196637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98FE015A-F902-3C9D-DE17-1457948B768D}"/>
              </a:ext>
            </a:extLst>
          </p:cNvPr>
          <p:cNvSpPr txBox="1"/>
          <p:nvPr/>
        </p:nvSpPr>
        <p:spPr>
          <a:xfrm>
            <a:off x="3545840" y="1500350"/>
            <a:ext cx="8058785" cy="2275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700" kern="100" dirty="0">
                <a:latin typeface="Montserrat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s-ES" sz="1700" kern="100" dirty="0">
                <a:effectLst/>
                <a:latin typeface="Montserrat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ue nuestro territorio se consolide como </a:t>
            </a:r>
            <a:r>
              <a:rPr lang="es-ES" sz="1700" b="1" kern="100" dirty="0">
                <a:solidFill>
                  <a:srgbClr val="2E8EA8"/>
                </a:solidFill>
                <a:effectLst/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 espacio de oportunidades, donde las personas deseen vivir y prosperar</a:t>
            </a:r>
            <a:r>
              <a:rPr lang="es-ES" sz="1700" kern="100" dirty="0">
                <a:effectLst/>
                <a:latin typeface="Montserrat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en </a:t>
            </a:r>
            <a:r>
              <a:rPr lang="es-ES" sz="1700" kern="100" dirty="0">
                <a:solidFill>
                  <a:srgbClr val="2E8EA8"/>
                </a:solidFill>
                <a:effectLst/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 entorno acogedor, emprendedor, seguro, saludable, solidario y sostenible</a:t>
            </a:r>
            <a:r>
              <a:rPr lang="es-ES" sz="1700" kern="100" dirty="0">
                <a:effectLst/>
                <a:latin typeface="Montserrat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Un entorno </a:t>
            </a:r>
            <a:r>
              <a:rPr lang="es-ES" sz="1700" kern="100" dirty="0">
                <a:solidFill>
                  <a:srgbClr val="2E8EA8"/>
                </a:solidFill>
                <a:effectLst/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que ponga en valor y proteja su rica herencia cultural y natural</a:t>
            </a:r>
            <a:r>
              <a:rPr lang="es-ES" sz="1700" kern="100" dirty="0">
                <a:effectLst/>
                <a:latin typeface="Montserrat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Un </a:t>
            </a:r>
            <a:r>
              <a:rPr lang="es-ES" sz="1700" kern="100" dirty="0">
                <a:solidFill>
                  <a:srgbClr val="2E8EA8"/>
                </a:solidFill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entorno económicamente dinámico</a:t>
            </a:r>
            <a:r>
              <a:rPr lang="es-ES" sz="1700" kern="100" dirty="0">
                <a:effectLst/>
                <a:latin typeface="Montserrat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basado en sus pilares </a:t>
            </a:r>
            <a:r>
              <a:rPr lang="es-ES" sz="1700" kern="100" dirty="0">
                <a:latin typeface="Montserrat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productivos</a:t>
            </a:r>
            <a:r>
              <a:rPr lang="es-ES" sz="1700" kern="100" dirty="0">
                <a:effectLst/>
                <a:latin typeface="Montserrat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tradicionales, como el turismo y el sector agrario, pero también </a:t>
            </a:r>
            <a:r>
              <a:rPr lang="es-ES" sz="1700" kern="100" dirty="0">
                <a:solidFill>
                  <a:srgbClr val="2E8EA8"/>
                </a:solidFill>
                <a:effectLst/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 el que existen grandes oportunidades </a:t>
            </a:r>
            <a:r>
              <a:rPr lang="es-ES" sz="1700" kern="100" dirty="0">
                <a:effectLst/>
                <a:latin typeface="Montserrat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para la diversificación económica.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297F2B1-0A27-DA6D-0098-C6C9103D6B7B}"/>
              </a:ext>
            </a:extLst>
          </p:cNvPr>
          <p:cNvSpPr/>
          <p:nvPr/>
        </p:nvSpPr>
        <p:spPr>
          <a:xfrm>
            <a:off x="1077596" y="3992399"/>
            <a:ext cx="1359218" cy="4208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O1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35C8B1F-8A79-0A8A-DB2E-2826498FEFBA}"/>
              </a:ext>
            </a:extLst>
          </p:cNvPr>
          <p:cNvSpPr/>
          <p:nvPr/>
        </p:nvSpPr>
        <p:spPr>
          <a:xfrm>
            <a:off x="426721" y="4493221"/>
            <a:ext cx="2660968" cy="16361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2E8EA8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Montserrat Light" pitchFamily="2" charset="0"/>
              </a:rPr>
              <a:t>Promover un tejido socioeconómico competitivo, diversificado e innovador</a:t>
            </a:r>
            <a:r>
              <a:rPr lang="es-ES" sz="1200" dirty="0">
                <a:solidFill>
                  <a:schemeClr val="tx1"/>
                </a:solidFill>
                <a:latin typeface="Montserrat Light" pitchFamily="2" charset="0"/>
              </a:rPr>
              <a:t>, fomentando la creación de nuevas empresas y la modernización de las existentes y apoyando iniciativas transformadoras del territorio.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C6789BC-251D-389E-C023-393DB46F9943}"/>
              </a:ext>
            </a:extLst>
          </p:cNvPr>
          <p:cNvSpPr/>
          <p:nvPr/>
        </p:nvSpPr>
        <p:spPr>
          <a:xfrm>
            <a:off x="3949858" y="3992398"/>
            <a:ext cx="1359218" cy="4208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O2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413E6CB-1ED6-CCCD-3255-2EA026CFDCD6}"/>
              </a:ext>
            </a:extLst>
          </p:cNvPr>
          <p:cNvSpPr/>
          <p:nvPr/>
        </p:nvSpPr>
        <p:spPr>
          <a:xfrm>
            <a:off x="3298983" y="4493220"/>
            <a:ext cx="2660968" cy="16361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2E8EA8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  <a:latin typeface="Montserrat Light" pitchFamily="2" charset="0"/>
              </a:rPr>
              <a:t>Fomentar un </a:t>
            </a:r>
            <a:r>
              <a:rPr lang="es-ES" sz="1200" b="1" dirty="0">
                <a:solidFill>
                  <a:schemeClr val="tx1"/>
                </a:solidFill>
                <a:latin typeface="Montserrat Light" pitchFamily="2" charset="0"/>
              </a:rPr>
              <a:t>aprovechamiento sostenible y eficiente del patrimonio cultural y natural</a:t>
            </a:r>
            <a:r>
              <a:rPr lang="es-ES" sz="1200" dirty="0">
                <a:solidFill>
                  <a:schemeClr val="tx1"/>
                </a:solidFill>
                <a:latin typeface="Montserrat Light" pitchFamily="2" charset="0"/>
              </a:rPr>
              <a:t>, optimizando su gestión para impulsar el crecimiento socioeconómico del territorio y el bienestar de la población.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6CFED21-F129-E106-BC26-C0744EB35ECE}"/>
              </a:ext>
            </a:extLst>
          </p:cNvPr>
          <p:cNvSpPr/>
          <p:nvPr/>
        </p:nvSpPr>
        <p:spPr>
          <a:xfrm>
            <a:off x="6801800" y="3992398"/>
            <a:ext cx="1359218" cy="4208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O3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D31A6BE-C094-F64E-A4D2-305CFE2BDF50}"/>
              </a:ext>
            </a:extLst>
          </p:cNvPr>
          <p:cNvSpPr/>
          <p:nvPr/>
        </p:nvSpPr>
        <p:spPr>
          <a:xfrm>
            <a:off x="6150925" y="4493220"/>
            <a:ext cx="2660968" cy="16361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2E8EA8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Montserrat Light" pitchFamily="2" charset="0"/>
              </a:rPr>
              <a:t>Mejorar los servicios y la calidad de vida en el territorio</a:t>
            </a:r>
            <a:r>
              <a:rPr lang="es-ES" sz="1200" dirty="0">
                <a:solidFill>
                  <a:schemeClr val="tx1"/>
                </a:solidFill>
                <a:latin typeface="Montserrat Light" pitchFamily="2" charset="0"/>
              </a:rPr>
              <a:t>, especialmente en las pedanías, favoreciendo la creación de oportunidades para todas las personas y promoviendo la inclusión social.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C436B8F-B91B-C215-1CC9-691982A496D5}"/>
              </a:ext>
            </a:extLst>
          </p:cNvPr>
          <p:cNvSpPr/>
          <p:nvPr/>
        </p:nvSpPr>
        <p:spPr>
          <a:xfrm>
            <a:off x="9605008" y="3992398"/>
            <a:ext cx="1359218" cy="4208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O4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E05DAA7-01AC-8D3D-E01F-EF363E3E9C65}"/>
              </a:ext>
            </a:extLst>
          </p:cNvPr>
          <p:cNvSpPr/>
          <p:nvPr/>
        </p:nvSpPr>
        <p:spPr>
          <a:xfrm>
            <a:off x="8954133" y="4493220"/>
            <a:ext cx="2660968" cy="16361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2E8EA8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Montserrat Light" pitchFamily="2" charset="0"/>
              </a:rPr>
              <a:t>Impulsar una mayor cooperación y colaboración entre los agentes del terri</a:t>
            </a:r>
            <a:r>
              <a:rPr lang="es-ES" sz="1200" dirty="0">
                <a:solidFill>
                  <a:schemeClr val="tx1"/>
                </a:solidFill>
                <a:latin typeface="Montserrat Light" pitchFamily="2" charset="0"/>
              </a:rPr>
              <a:t>torio, potenciando el desarrollo de proyectos conjuntos y el intercambio de conocimiento.</a:t>
            </a:r>
          </a:p>
        </p:txBody>
      </p:sp>
      <p:pic>
        <p:nvPicPr>
          <p:cNvPr id="2050" name="Picture 2" descr="Foto gratuita vista posterior de una mujer mirando en el mapa">
            <a:extLst>
              <a:ext uri="{FF2B5EF4-FFF2-40B4-BE49-F238E27FC236}">
                <a16:creationId xmlns:a16="http://schemas.microsoft.com/office/drawing/2014/main" id="{D5D114D2-C450-A46F-C392-ADB0816A5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597212"/>
            <a:ext cx="3137852" cy="2095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577012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CA5D335-E3FC-88AD-2E59-DDDC04585469}"/>
              </a:ext>
            </a:extLst>
          </p:cNvPr>
          <p:cNvSpPr txBox="1"/>
          <p:nvPr/>
        </p:nvSpPr>
        <p:spPr>
          <a:xfrm>
            <a:off x="426720" y="894848"/>
            <a:ext cx="11177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Plan de Acción: proyectos apoyables por el GAL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18DE80B-DB34-7FE9-A5FE-D3827CD7EFBC}"/>
              </a:ext>
            </a:extLst>
          </p:cNvPr>
          <p:cNvSpPr txBox="1"/>
          <p:nvPr/>
        </p:nvSpPr>
        <p:spPr>
          <a:xfrm>
            <a:off x="2815336" y="1727006"/>
            <a:ext cx="7817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Proyectos no programados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9A88C7-27AD-17C3-187C-3F6EB0168A7E}"/>
              </a:ext>
            </a:extLst>
          </p:cNvPr>
          <p:cNvSpPr txBox="1"/>
          <p:nvPr/>
        </p:nvSpPr>
        <p:spPr>
          <a:xfrm>
            <a:off x="2404899" y="2700983"/>
            <a:ext cx="275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Productivos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1DE5CBA-9E67-F319-D2AF-8A9A5F59B184}"/>
              </a:ext>
            </a:extLst>
          </p:cNvPr>
          <p:cNvSpPr txBox="1"/>
          <p:nvPr/>
        </p:nvSpPr>
        <p:spPr>
          <a:xfrm>
            <a:off x="8408333" y="2700983"/>
            <a:ext cx="275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No productivos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A578BB0-96E8-7577-90EB-C0F008D83332}"/>
              </a:ext>
            </a:extLst>
          </p:cNvPr>
          <p:cNvSpPr txBox="1"/>
          <p:nvPr/>
        </p:nvSpPr>
        <p:spPr>
          <a:xfrm>
            <a:off x="552936" y="3751410"/>
            <a:ext cx="1944000" cy="100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rmAutofit fontScale="92500" lnSpcReduction="10000"/>
          </a:bodyPr>
          <a:lstStyle/>
          <a:p>
            <a:pPr algn="ctr"/>
            <a:r>
              <a:rPr lang="es-ES" sz="1400" b="1" kern="100" dirty="0">
                <a:solidFill>
                  <a:srgbClr val="2D8CA7"/>
                </a:solidFill>
                <a:effectLst/>
                <a:latin typeface="Montserrat ExtraBold" pitchFamily="2" charset="0"/>
              </a:rPr>
              <a:t>Medida 1: </a:t>
            </a:r>
            <a:endParaRPr lang="es-ES" sz="1400" b="1" kern="100" dirty="0">
              <a:solidFill>
                <a:srgbClr val="2D8CA7"/>
              </a:solidFill>
              <a:latin typeface="Montserrat ExtraBold" pitchFamily="2" charset="0"/>
            </a:endParaRPr>
          </a:p>
          <a:p>
            <a:pPr algn="ctr"/>
            <a:r>
              <a:rPr lang="es-ES" sz="1400" b="1" kern="100" dirty="0">
                <a:solidFill>
                  <a:schemeClr val="tx1"/>
                </a:solidFill>
                <a:effectLst/>
                <a:latin typeface="Montserrat Light" pitchFamily="2" charset="0"/>
              </a:rPr>
              <a:t>Territorio emprendedor, innovador y de oportunidades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EE3C84A-3050-27B2-ED30-FDF0A3982240}"/>
              </a:ext>
            </a:extLst>
          </p:cNvPr>
          <p:cNvSpPr txBox="1"/>
          <p:nvPr/>
        </p:nvSpPr>
        <p:spPr>
          <a:xfrm>
            <a:off x="2676549" y="3751410"/>
            <a:ext cx="1944000" cy="100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rmAutofit/>
          </a:bodyPr>
          <a:lstStyle>
            <a:defPPr>
              <a:defRPr lang="es-ES"/>
            </a:defPPr>
            <a:lvl1pPr algn="ctr">
              <a:defRPr sz="1400" b="1" kern="100">
                <a:solidFill>
                  <a:srgbClr val="2D8CA7"/>
                </a:solidFill>
                <a:effectLst/>
                <a:latin typeface="Montserrat Light" pitchFamily="2" charset="0"/>
              </a:defRPr>
            </a:lvl1pPr>
          </a:lstStyle>
          <a:p>
            <a:r>
              <a:rPr lang="es-ES" dirty="0">
                <a:latin typeface="Montserrat ExtraBold" pitchFamily="2" charset="0"/>
              </a:rPr>
              <a:t>Medida 2:</a:t>
            </a:r>
          </a:p>
          <a:p>
            <a:r>
              <a:rPr lang="es-ES" dirty="0"/>
              <a:t> </a:t>
            </a:r>
            <a:r>
              <a:rPr lang="es-ES" dirty="0">
                <a:solidFill>
                  <a:schemeClr val="tx1"/>
                </a:solidFill>
              </a:rPr>
              <a:t>Programa Raíces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250310C-2504-6EAA-CC16-2E518A3EC924}"/>
              </a:ext>
            </a:extLst>
          </p:cNvPr>
          <p:cNvSpPr txBox="1"/>
          <p:nvPr/>
        </p:nvSpPr>
        <p:spPr>
          <a:xfrm>
            <a:off x="4831503" y="3751410"/>
            <a:ext cx="1944000" cy="100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rmAutofit/>
          </a:bodyPr>
          <a:lstStyle>
            <a:defPPr>
              <a:defRPr lang="es-ES"/>
            </a:defPPr>
            <a:lvl1pPr algn="ctr">
              <a:defRPr sz="1400" b="1" kern="100">
                <a:solidFill>
                  <a:srgbClr val="2D8CA7"/>
                </a:solidFill>
                <a:effectLst/>
                <a:latin typeface="Montserrat Light" pitchFamily="2" charset="0"/>
              </a:defRPr>
            </a:lvl1pPr>
          </a:lstStyle>
          <a:p>
            <a:r>
              <a:rPr lang="es-ES" dirty="0">
                <a:latin typeface="Montserrat ExtraBold" pitchFamily="2" charset="0"/>
              </a:rPr>
              <a:t>Medida 3: </a:t>
            </a:r>
          </a:p>
          <a:p>
            <a:r>
              <a:rPr lang="es-ES" dirty="0">
                <a:solidFill>
                  <a:schemeClr val="tx1"/>
                </a:solidFill>
              </a:rPr>
              <a:t>Territorio de experiencias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D762811-3378-AFD7-2997-0C4C88460ADB}"/>
              </a:ext>
            </a:extLst>
          </p:cNvPr>
          <p:cNvSpPr txBox="1"/>
          <p:nvPr/>
        </p:nvSpPr>
        <p:spPr>
          <a:xfrm>
            <a:off x="7505034" y="3751410"/>
            <a:ext cx="1944000" cy="100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>
            <a:defPPr>
              <a:defRPr lang="es-ES"/>
            </a:defPPr>
            <a:lvl1pPr algn="ctr">
              <a:defRPr sz="1400" b="1" kern="100">
                <a:solidFill>
                  <a:srgbClr val="2D8CA7"/>
                </a:solidFill>
                <a:effectLst/>
                <a:latin typeface="Montserrat Light" pitchFamily="2" charset="0"/>
              </a:defRPr>
            </a:lvl1pPr>
          </a:lstStyle>
          <a:p>
            <a:r>
              <a:rPr lang="es-ES" dirty="0">
                <a:latin typeface="Montserrat ExtraBold" pitchFamily="2" charset="0"/>
              </a:rPr>
              <a:t>Medida 4:</a:t>
            </a:r>
          </a:p>
          <a:p>
            <a:r>
              <a:rPr lang="es-ES" dirty="0">
                <a:solidFill>
                  <a:schemeClr val="tx1"/>
                </a:solidFill>
              </a:rPr>
              <a:t>Paisea: patrimonio y cultura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1D976FB-992F-3718-78CE-7951C18E1EE1}"/>
              </a:ext>
            </a:extLst>
          </p:cNvPr>
          <p:cNvSpPr txBox="1"/>
          <p:nvPr/>
        </p:nvSpPr>
        <p:spPr>
          <a:xfrm>
            <a:off x="9660625" y="3751410"/>
            <a:ext cx="1944000" cy="100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>
            <a:defPPr>
              <a:defRPr lang="es-ES"/>
            </a:defPPr>
            <a:lvl1pPr algn="ctr">
              <a:defRPr sz="1400" b="1" kern="100">
                <a:solidFill>
                  <a:srgbClr val="2D8CA7"/>
                </a:solidFill>
                <a:effectLst/>
                <a:latin typeface="Montserrat Light" pitchFamily="2" charset="0"/>
              </a:defRPr>
            </a:lvl1pPr>
          </a:lstStyle>
          <a:p>
            <a:r>
              <a:rPr lang="es-ES" dirty="0">
                <a:latin typeface="Montserrat ExtraBold" pitchFamily="2" charset="0"/>
              </a:rPr>
              <a:t>Medida 5:</a:t>
            </a:r>
          </a:p>
          <a:p>
            <a:r>
              <a:rPr lang="es-ES" dirty="0">
                <a:solidFill>
                  <a:schemeClr val="tx1"/>
                </a:solidFill>
              </a:rPr>
              <a:t>Cooperación, calidad de vida y cohesión social</a:t>
            </a:r>
          </a:p>
        </p:txBody>
      </p:sp>
      <p:cxnSp>
        <p:nvCxnSpPr>
          <p:cNvPr id="15" name="Conector: angular 14">
            <a:extLst>
              <a:ext uri="{FF2B5EF4-FFF2-40B4-BE49-F238E27FC236}">
                <a16:creationId xmlns:a16="http://schemas.microsoft.com/office/drawing/2014/main" id="{D3A2265E-8F2F-A03B-8C00-8862887350BC}"/>
              </a:ext>
            </a:extLst>
          </p:cNvPr>
          <p:cNvCxnSpPr>
            <a:stCxn id="6" idx="2"/>
            <a:endCxn id="9" idx="0"/>
          </p:cNvCxnSpPr>
          <p:nvPr/>
        </p:nvCxnSpPr>
        <p:spPr>
          <a:xfrm rot="5400000">
            <a:off x="2359921" y="2327663"/>
            <a:ext cx="588762" cy="2258732"/>
          </a:xfrm>
          <a:prstGeom prst="bentConnector3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: angular 15">
            <a:extLst>
              <a:ext uri="{FF2B5EF4-FFF2-40B4-BE49-F238E27FC236}">
                <a16:creationId xmlns:a16="http://schemas.microsoft.com/office/drawing/2014/main" id="{1050FEB7-83B3-8FD4-C2B7-BE6A74677530}"/>
              </a:ext>
            </a:extLst>
          </p:cNvPr>
          <p:cNvCxnSpPr>
            <a:cxnSpLocks/>
            <a:stCxn id="6" idx="2"/>
            <a:endCxn id="11" idx="0"/>
          </p:cNvCxnSpPr>
          <p:nvPr/>
        </p:nvCxnSpPr>
        <p:spPr>
          <a:xfrm rot="16200000" flipH="1">
            <a:off x="4499204" y="2447111"/>
            <a:ext cx="588762" cy="2019835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: angular 18">
            <a:extLst>
              <a:ext uri="{FF2B5EF4-FFF2-40B4-BE49-F238E27FC236}">
                <a16:creationId xmlns:a16="http://schemas.microsoft.com/office/drawing/2014/main" id="{0A0D05A2-E8E9-D1C3-9A17-735A5E8EA67C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rot="5400000">
            <a:off x="3421728" y="3389470"/>
            <a:ext cx="588762" cy="135119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: angular 21">
            <a:extLst>
              <a:ext uri="{FF2B5EF4-FFF2-40B4-BE49-F238E27FC236}">
                <a16:creationId xmlns:a16="http://schemas.microsoft.com/office/drawing/2014/main" id="{25281624-ED98-9095-C719-D681127FBCEA}"/>
              </a:ext>
            </a:extLst>
          </p:cNvPr>
          <p:cNvCxnSpPr>
            <a:cxnSpLocks/>
            <a:stCxn id="7" idx="2"/>
            <a:endCxn id="12" idx="0"/>
          </p:cNvCxnSpPr>
          <p:nvPr/>
        </p:nvCxnSpPr>
        <p:spPr>
          <a:xfrm rot="5400000">
            <a:off x="8837687" y="2801995"/>
            <a:ext cx="588762" cy="1310068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: angular 24">
            <a:extLst>
              <a:ext uri="{FF2B5EF4-FFF2-40B4-BE49-F238E27FC236}">
                <a16:creationId xmlns:a16="http://schemas.microsoft.com/office/drawing/2014/main" id="{FD75D55A-AE1A-205E-6CB0-2402FB142869}"/>
              </a:ext>
            </a:extLst>
          </p:cNvPr>
          <p:cNvCxnSpPr>
            <a:cxnSpLocks/>
            <a:stCxn id="7" idx="2"/>
            <a:endCxn id="13" idx="0"/>
          </p:cNvCxnSpPr>
          <p:nvPr/>
        </p:nvCxnSpPr>
        <p:spPr>
          <a:xfrm rot="16200000" flipH="1">
            <a:off x="9915482" y="3034267"/>
            <a:ext cx="588762" cy="845523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: angular 27">
            <a:extLst>
              <a:ext uri="{FF2B5EF4-FFF2-40B4-BE49-F238E27FC236}">
                <a16:creationId xmlns:a16="http://schemas.microsoft.com/office/drawing/2014/main" id="{296C7781-210A-AFA6-9197-E8C581A574F6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rot="16200000" flipH="1">
            <a:off x="8030163" y="944043"/>
            <a:ext cx="450757" cy="3063121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: angular 30">
            <a:extLst>
              <a:ext uri="{FF2B5EF4-FFF2-40B4-BE49-F238E27FC236}">
                <a16:creationId xmlns:a16="http://schemas.microsoft.com/office/drawing/2014/main" id="{976EA81D-407A-BAD6-A209-B497C36A4147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rot="5400000">
            <a:off x="5028447" y="1005448"/>
            <a:ext cx="450757" cy="2940313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to gratuita las mujeres agricultoras están investigando el suelo.">
            <a:extLst>
              <a:ext uri="{FF2B5EF4-FFF2-40B4-BE49-F238E27FC236}">
                <a16:creationId xmlns:a16="http://schemas.microsoft.com/office/drawing/2014/main" id="{8E2D676F-038E-7EA1-DC96-BF273949CBF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48" y="4945505"/>
            <a:ext cx="1944943" cy="1295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to gratuita joven apuesto jardinero alegre sonriendo, posando con los brazos cruzados entre flores">
            <a:extLst>
              <a:ext uri="{FF2B5EF4-FFF2-40B4-BE49-F238E27FC236}">
                <a16:creationId xmlns:a16="http://schemas.microsoft.com/office/drawing/2014/main" id="{82EF3A53-1182-F009-802B-616CEAC05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" y="4945505"/>
            <a:ext cx="1944000" cy="1298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to gratuita mujer joven sentada en la cama y mirando por la ventana.">
            <a:extLst>
              <a:ext uri="{FF2B5EF4-FFF2-40B4-BE49-F238E27FC236}">
                <a16:creationId xmlns:a16="http://schemas.microsoft.com/office/drawing/2014/main" id="{36E82A01-D793-8975-F508-282A9350A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40" y="4940874"/>
            <a:ext cx="1944000" cy="1294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oto gratuita Árboles verdes en el bosque">
            <a:extLst>
              <a:ext uri="{FF2B5EF4-FFF2-40B4-BE49-F238E27FC236}">
                <a16:creationId xmlns:a16="http://schemas.microsoft.com/office/drawing/2014/main" id="{3B580DCB-EE27-18E1-1FEA-6C5F0147086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321" y="4940873"/>
            <a:ext cx="1944000" cy="1294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oto gratuita mujer mayor disfrutando de la naturaleza en el jardín de su casa rural">
            <a:extLst>
              <a:ext uri="{FF2B5EF4-FFF2-40B4-BE49-F238E27FC236}">
                <a16:creationId xmlns:a16="http://schemas.microsoft.com/office/drawing/2014/main" id="{87FA5308-A7C7-008C-0F3B-6426015395A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887" y="4940871"/>
            <a:ext cx="1944000" cy="129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55680319-0BFA-F204-A62F-30BD4801CBF0}"/>
              </a:ext>
            </a:extLst>
          </p:cNvPr>
          <p:cNvCxnSpPr/>
          <p:nvPr/>
        </p:nvCxnSpPr>
        <p:spPr>
          <a:xfrm>
            <a:off x="407988" y="6345238"/>
            <a:ext cx="11196637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396091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3053C9F-E78D-5314-48A2-2E39C7DD797F}"/>
              </a:ext>
            </a:extLst>
          </p:cNvPr>
          <p:cNvSpPr txBox="1"/>
          <p:nvPr/>
        </p:nvSpPr>
        <p:spPr>
          <a:xfrm>
            <a:off x="426720" y="894848"/>
            <a:ext cx="11177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Plan de Acción: proyectos apoyables por el GAL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2C4078-44D3-0521-8D15-186AA642832B}"/>
              </a:ext>
            </a:extLst>
          </p:cNvPr>
          <p:cNvSpPr txBox="1"/>
          <p:nvPr/>
        </p:nvSpPr>
        <p:spPr>
          <a:xfrm>
            <a:off x="447040" y="1345374"/>
            <a:ext cx="1117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kern="100" dirty="0">
                <a:solidFill>
                  <a:schemeClr val="accent4"/>
                </a:solidFill>
                <a:effectLst/>
                <a:latin typeface="Montserrat ExtraBold" pitchFamily="2" charset="0"/>
              </a:rPr>
              <a:t>Medida 1: </a:t>
            </a:r>
            <a:r>
              <a:rPr lang="es-ES" sz="2400" b="1" kern="100" dirty="0">
                <a:solidFill>
                  <a:schemeClr val="accent4"/>
                </a:solidFill>
                <a:latin typeface="Montserrat ExtraBold" pitchFamily="2" charset="0"/>
              </a:rPr>
              <a:t>Territorio emprendedor, innovador y de oportunidades</a:t>
            </a:r>
            <a:endParaRPr lang="es-ES" sz="2400" b="1" kern="100" dirty="0">
              <a:solidFill>
                <a:schemeClr val="accent4"/>
              </a:solidFill>
              <a:effectLst/>
              <a:latin typeface="Montserrat ExtraBold" pitchFamily="2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271FEC9-F837-1A4F-CBAD-801C8CC4F310}"/>
              </a:ext>
            </a:extLst>
          </p:cNvPr>
          <p:cNvSpPr txBox="1"/>
          <p:nvPr/>
        </p:nvSpPr>
        <p:spPr>
          <a:xfrm>
            <a:off x="4701223" y="2003784"/>
            <a:ext cx="691356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</a:pPr>
            <a:r>
              <a:rPr lang="es-ES" sz="1200" dirty="0">
                <a:solidFill>
                  <a:schemeClr val="accent4"/>
                </a:solidFill>
                <a:latin typeface="Montserrat ExtraBold" panose="00000900000000000000" pitchFamily="2" charset="0"/>
              </a:rPr>
              <a:t>Apoyo a proyectos emprendedores y la creación de nuevas actividades que diversifiquen el tejido empresarial.</a:t>
            </a:r>
          </a:p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M1.1.1. </a:t>
            </a:r>
            <a:r>
              <a:rPr lang="es-ES" sz="1400" dirty="0">
                <a:latin typeface="Montserrat Light" pitchFamily="2" charset="0"/>
              </a:rPr>
              <a:t>Ayudas a iniciativas emprendedoras para la creación de nuevas actividades que diversifiquen el tejido empresarial del territorio.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</a:pPr>
            <a:r>
              <a:rPr lang="es-ES" sz="1200" dirty="0">
                <a:solidFill>
                  <a:schemeClr val="accent4"/>
                </a:solidFill>
                <a:latin typeface="Montserrat ExtraBold" panose="00000900000000000000" pitchFamily="2" charset="0"/>
              </a:rPr>
              <a:t>Apoyos para impulsar la competitividad, la innovación y la sostenibilidad de pequeñas empresas no agrícolas, ganaderas o forestales.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M1.2.1. </a:t>
            </a:r>
            <a:r>
              <a:rPr lang="es-ES" sz="1400" dirty="0">
                <a:latin typeface="Montserrat Light" pitchFamily="2" charset="0"/>
              </a:rPr>
              <a:t>Ayudas para la mejora de la competitividad e impulsar la innovación y la sostenibilidad en pequeñas empresas no agrícolas.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</a:pPr>
            <a:r>
              <a:rPr lang="es-ES" sz="1200" dirty="0">
                <a:solidFill>
                  <a:schemeClr val="accent4"/>
                </a:solidFill>
                <a:latin typeface="Montserrat ExtraBold" panose="00000900000000000000" pitchFamily="2" charset="0"/>
              </a:rPr>
              <a:t>Apoyo a la apertura, adecuación y modernización de establecimientos de comercio minorista, servicios personales y hostelería en núcleos pequeños de población.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M1.3.1. </a:t>
            </a:r>
            <a:r>
              <a:rPr lang="es-ES" sz="1400" dirty="0">
                <a:latin typeface="Montserrat Light" pitchFamily="2" charset="0"/>
              </a:rPr>
              <a:t>Ayudas a inversiones para la apertura y mejora de comercios, servicios y hostelería en núcleos de población menores de 1.500 habitantes.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Montserrat ExtraBold" pitchFamily="2" charset="0"/>
              </a:rPr>
              <a:t>M1.3.2. </a:t>
            </a:r>
            <a:r>
              <a:rPr lang="es-ES" sz="1400" dirty="0">
                <a:latin typeface="Montserrat Light" pitchFamily="2" charset="0"/>
              </a:rPr>
              <a:t>Ayudas a inversiones para la puesta en marcha de soluciones que mejoren el acceso a servicios y productos de comercio en núcleos de población menores de 1.500 habitantes.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2FFC86F-1394-9581-CAE3-2D8E4B9E3A72}"/>
              </a:ext>
            </a:extLst>
          </p:cNvPr>
          <p:cNvSpPr/>
          <p:nvPr/>
        </p:nvSpPr>
        <p:spPr>
          <a:xfrm>
            <a:off x="4691063" y="2015659"/>
            <a:ext cx="6923722" cy="438574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D619EDB-4E54-2CFB-259D-A99959B5E4CA}"/>
              </a:ext>
            </a:extLst>
          </p:cNvPr>
          <p:cNvSpPr/>
          <p:nvPr/>
        </p:nvSpPr>
        <p:spPr>
          <a:xfrm>
            <a:off x="4691063" y="3125180"/>
            <a:ext cx="6923722" cy="438574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38216EE-4D15-8BD3-4DA7-3BE183B98BC0}"/>
              </a:ext>
            </a:extLst>
          </p:cNvPr>
          <p:cNvSpPr/>
          <p:nvPr/>
        </p:nvSpPr>
        <p:spPr>
          <a:xfrm>
            <a:off x="4691063" y="4222826"/>
            <a:ext cx="6923722" cy="618347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8" name="Picture 2" descr="Foto gratuita dos hombres hipster barbudos en un delantal trabajando en la fábrica de cerveza.">
            <a:extLst>
              <a:ext uri="{FF2B5EF4-FFF2-40B4-BE49-F238E27FC236}">
                <a16:creationId xmlns:a16="http://schemas.microsoft.com/office/drawing/2014/main" id="{2B1CCDEA-08AD-B0B1-2A48-1A38652D3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 r="26097"/>
          <a:stretch/>
        </p:blipFill>
        <p:spPr bwMode="auto">
          <a:xfrm flipH="1">
            <a:off x="-5080" y="1817243"/>
            <a:ext cx="4691063" cy="4527995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729297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3053C9F-E78D-5314-48A2-2E39C7DD797F}"/>
              </a:ext>
            </a:extLst>
          </p:cNvPr>
          <p:cNvSpPr txBox="1"/>
          <p:nvPr/>
        </p:nvSpPr>
        <p:spPr>
          <a:xfrm>
            <a:off x="426720" y="894848"/>
            <a:ext cx="11177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accent5">
                    <a:lumMod val="75000"/>
                  </a:schemeClr>
                </a:solidFill>
                <a:latin typeface="Montserrat Light" pitchFamily="2" charset="0"/>
              </a:rPr>
              <a:t>Plan de Acción: proyectos apoyables por el GAL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2C4078-44D3-0521-8D15-186AA642832B}"/>
              </a:ext>
            </a:extLst>
          </p:cNvPr>
          <p:cNvSpPr txBox="1"/>
          <p:nvPr/>
        </p:nvSpPr>
        <p:spPr>
          <a:xfrm>
            <a:off x="447040" y="1349334"/>
            <a:ext cx="1117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kern="100" dirty="0">
                <a:solidFill>
                  <a:schemeClr val="accent4"/>
                </a:solidFill>
                <a:effectLst/>
                <a:latin typeface="Montserrat ExtraBold" pitchFamily="2" charset="0"/>
              </a:rPr>
              <a:t>Medida 2: </a:t>
            </a:r>
            <a:r>
              <a:rPr lang="es-ES" sz="2400" b="1" kern="100" dirty="0">
                <a:solidFill>
                  <a:schemeClr val="accent4"/>
                </a:solidFill>
                <a:latin typeface="Montserrat ExtraBold" pitchFamily="2" charset="0"/>
              </a:rPr>
              <a:t>Programa Raíces</a:t>
            </a:r>
            <a:endParaRPr lang="es-ES" sz="2400" b="1" kern="100" dirty="0">
              <a:solidFill>
                <a:schemeClr val="accent4"/>
              </a:solidFill>
              <a:effectLst/>
              <a:latin typeface="Montserrat ExtraBold" pitchFamily="2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271FEC9-F837-1A4F-CBAD-801C8CC4F310}"/>
              </a:ext>
            </a:extLst>
          </p:cNvPr>
          <p:cNvSpPr txBox="1"/>
          <p:nvPr/>
        </p:nvSpPr>
        <p:spPr>
          <a:xfrm>
            <a:off x="4691063" y="1821201"/>
            <a:ext cx="691356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285750" indent="-285750"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è"/>
              <a:defRPr sz="1600">
                <a:latin typeface="Montserrat ExtraBold" pitchFamily="2" charset="0"/>
              </a:defRPr>
            </a:lvl1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s-ES" sz="1200" dirty="0">
                <a:solidFill>
                  <a:schemeClr val="accent4"/>
                </a:solidFill>
              </a:rPr>
              <a:t>Apoyo a inversiones para la creación o ampliación de pequeñas industrias de transformación de productos agrarios y diversificación de las existentes.</a:t>
            </a:r>
          </a:p>
          <a:p>
            <a:pPr marL="177800" indent="-177800">
              <a:spcBef>
                <a:spcPts val="300"/>
              </a:spcBef>
              <a:spcAft>
                <a:spcPts val="300"/>
              </a:spcAft>
            </a:pPr>
            <a:r>
              <a:rPr lang="es-ES" sz="1050" dirty="0">
                <a:solidFill>
                  <a:schemeClr val="accent5">
                    <a:lumMod val="75000"/>
                  </a:schemeClr>
                </a:solidFill>
              </a:rPr>
              <a:t>M2.1.1. </a:t>
            </a:r>
            <a:r>
              <a:rPr lang="es-ES" sz="1050" dirty="0">
                <a:latin typeface="Montserrat Light" pitchFamily="2" charset="0"/>
              </a:rPr>
              <a:t>Ayudas a proyectos emprendedores para la puesta en marcha de nuevas microempresas del sector de transformación de productos agrarios.</a:t>
            </a:r>
          </a:p>
          <a:p>
            <a:pPr marL="177800" indent="-177800">
              <a:spcBef>
                <a:spcPts val="300"/>
              </a:spcBef>
              <a:spcAft>
                <a:spcPts val="300"/>
              </a:spcAft>
            </a:pPr>
            <a:r>
              <a:rPr lang="es-ES" sz="1050" dirty="0">
                <a:solidFill>
                  <a:schemeClr val="accent5">
                    <a:lumMod val="75000"/>
                  </a:schemeClr>
                </a:solidFill>
              </a:rPr>
              <a:t>M2.1.2. </a:t>
            </a:r>
            <a:r>
              <a:rPr lang="es-ES" sz="1050" dirty="0">
                <a:latin typeface="Montserrat Light" pitchFamily="2" charset="0"/>
              </a:rPr>
              <a:t>Ayudas para la adecuación o ampliación de infraestructuras e instalaciones agrícolas, ganaderas o de transformación para su uso turístico, educativo y/o social. </a:t>
            </a:r>
          </a:p>
          <a:p>
            <a:pPr marL="177800" indent="-177800">
              <a:spcBef>
                <a:spcPts val="300"/>
              </a:spcBef>
              <a:spcAft>
                <a:spcPts val="300"/>
              </a:spcAft>
            </a:pPr>
            <a:r>
              <a:rPr lang="es-ES" sz="1050" dirty="0">
                <a:solidFill>
                  <a:schemeClr val="accent5">
                    <a:lumMod val="75000"/>
                  </a:schemeClr>
                </a:solidFill>
              </a:rPr>
              <a:t>M2.1.3. </a:t>
            </a:r>
            <a:r>
              <a:rPr lang="es-ES" sz="1050" dirty="0">
                <a:latin typeface="Montserrat Light" pitchFamily="2" charset="0"/>
              </a:rPr>
              <a:t>Ayudas a proyectos piloto demostrativos orientados a la diversificación productiva y la sostenibilidad agropecuaria, mediante la colaboración de los productores con centros de investigación o innovación.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s-ES" sz="1200" dirty="0">
                <a:solidFill>
                  <a:schemeClr val="accent4"/>
                </a:solidFill>
              </a:rPr>
              <a:t>Apoyo a acciones innovadoras dirigidas a mejorar la competitividad y sostenibilidad de las microempresas de transformación de productos agrarios.</a:t>
            </a:r>
          </a:p>
          <a:p>
            <a:pPr marL="177800" indent="-177800">
              <a:spcBef>
                <a:spcPts val="300"/>
              </a:spcBef>
              <a:spcAft>
                <a:spcPts val="300"/>
              </a:spcAft>
            </a:pPr>
            <a:r>
              <a:rPr lang="es-ES" sz="1050" dirty="0">
                <a:solidFill>
                  <a:schemeClr val="accent5">
                    <a:lumMod val="75000"/>
                  </a:schemeClr>
                </a:solidFill>
              </a:rPr>
              <a:t>M2.2.1. </a:t>
            </a:r>
            <a:r>
              <a:rPr lang="es-ES" sz="1050" dirty="0">
                <a:latin typeface="Montserrat Light" pitchFamily="2" charset="0"/>
              </a:rPr>
              <a:t>Ayudas destinadas a la modernización de pequeñas industrias asociadas a la transformación de productos agrarios con el objetivo de potenciar su competitividad. </a:t>
            </a:r>
          </a:p>
          <a:p>
            <a:pPr marL="177800" indent="-177800">
              <a:spcBef>
                <a:spcPts val="300"/>
              </a:spcBef>
              <a:spcAft>
                <a:spcPts val="300"/>
              </a:spcAft>
            </a:pPr>
            <a:r>
              <a:rPr lang="es-ES" sz="1050" dirty="0">
                <a:solidFill>
                  <a:schemeClr val="accent5">
                    <a:lumMod val="75000"/>
                  </a:schemeClr>
                </a:solidFill>
              </a:rPr>
              <a:t>M2.2.2. </a:t>
            </a:r>
            <a:r>
              <a:rPr lang="es-ES" sz="1050" dirty="0">
                <a:latin typeface="Montserrat Light" pitchFamily="2" charset="0"/>
              </a:rPr>
              <a:t>Ayudas para promover la sostenibilidad y una adecuada gestión medioambiental en pequeñas empresas de transformación de productos agrarios. 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s-ES" sz="1200" dirty="0">
                <a:solidFill>
                  <a:schemeClr val="accent4"/>
                </a:solidFill>
              </a:rPr>
              <a:t>Apoyo para optimizar y potenciar la comercialización de los productos locales.</a:t>
            </a:r>
          </a:p>
          <a:p>
            <a:pPr marL="177800" indent="-177800">
              <a:spcBef>
                <a:spcPts val="300"/>
              </a:spcBef>
              <a:spcAft>
                <a:spcPts val="300"/>
              </a:spcAft>
            </a:pPr>
            <a:r>
              <a:rPr lang="es-ES" sz="1050" dirty="0">
                <a:solidFill>
                  <a:schemeClr val="accent5">
                    <a:lumMod val="75000"/>
                  </a:schemeClr>
                </a:solidFill>
              </a:rPr>
              <a:t>M2.3.1. </a:t>
            </a:r>
            <a:r>
              <a:rPr lang="es-ES" sz="1050" dirty="0">
                <a:latin typeface="Montserrat Light" pitchFamily="2" charset="0"/>
              </a:rPr>
              <a:t>Ayudas dirigidas a la creación de puntos de venta directa en las propias explotaciones y talleres de producción artesana.</a:t>
            </a:r>
          </a:p>
          <a:p>
            <a:pPr marL="177800" indent="-177800">
              <a:spcBef>
                <a:spcPts val="300"/>
              </a:spcBef>
              <a:spcAft>
                <a:spcPts val="300"/>
              </a:spcAft>
            </a:pPr>
            <a:r>
              <a:rPr lang="es-ES" sz="1050" dirty="0">
                <a:solidFill>
                  <a:schemeClr val="accent5">
                    <a:lumMod val="75000"/>
                  </a:schemeClr>
                </a:solidFill>
              </a:rPr>
              <a:t>M2.3.2. </a:t>
            </a:r>
            <a:r>
              <a:rPr lang="es-ES" sz="1050" dirty="0">
                <a:latin typeface="Montserrat Light" pitchFamily="2" charset="0"/>
              </a:rPr>
              <a:t>Ayudas para la adquisición de pequeñas infraestructuras portátiles necesarias para la presencia en ferias, ferias especializadas, mercados y eventos.</a:t>
            </a:r>
          </a:p>
          <a:p>
            <a:pPr marL="177800" indent="-177800">
              <a:spcBef>
                <a:spcPts val="300"/>
              </a:spcBef>
              <a:spcAft>
                <a:spcPts val="300"/>
              </a:spcAft>
            </a:pPr>
            <a:r>
              <a:rPr lang="es-ES" sz="1050" dirty="0">
                <a:solidFill>
                  <a:schemeClr val="accent5">
                    <a:lumMod val="75000"/>
                  </a:schemeClr>
                </a:solidFill>
              </a:rPr>
              <a:t>M2.3.3. </a:t>
            </a:r>
            <a:r>
              <a:rPr lang="es-ES" sz="1050" dirty="0">
                <a:latin typeface="Montserrat Light" pitchFamily="2" charset="0"/>
              </a:rPr>
              <a:t>Ayudas a la promoción y difusión de la producción agropecuaria local, a través de iniciativas para fomentar la venta directa y los canales cortos de comercialización.</a:t>
            </a:r>
          </a:p>
          <a:p>
            <a:pPr marL="177800" indent="-177800">
              <a:spcBef>
                <a:spcPts val="300"/>
              </a:spcBef>
              <a:spcAft>
                <a:spcPts val="300"/>
              </a:spcAft>
            </a:pPr>
            <a:r>
              <a:rPr lang="es-ES" sz="1050" dirty="0">
                <a:solidFill>
                  <a:schemeClr val="accent5">
                    <a:lumMod val="75000"/>
                  </a:schemeClr>
                </a:solidFill>
              </a:rPr>
              <a:t>M2.3.4. </a:t>
            </a:r>
            <a:r>
              <a:rPr lang="es-ES" sz="1050" dirty="0">
                <a:latin typeface="Montserrat Light" pitchFamily="2" charset="0"/>
              </a:rPr>
              <a:t>Ayudas para el desarrollo de nuevos canales de comercialización de los productos locales.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32B4EAD-3642-F62B-F4FD-897947006349}"/>
              </a:ext>
            </a:extLst>
          </p:cNvPr>
          <p:cNvSpPr/>
          <p:nvPr/>
        </p:nvSpPr>
        <p:spPr>
          <a:xfrm>
            <a:off x="4685983" y="1817243"/>
            <a:ext cx="6923722" cy="465620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93637E2-C60F-750B-293F-FD9016C49B13}"/>
              </a:ext>
            </a:extLst>
          </p:cNvPr>
          <p:cNvSpPr/>
          <p:nvPr/>
        </p:nvSpPr>
        <p:spPr>
          <a:xfrm>
            <a:off x="4691063" y="3611455"/>
            <a:ext cx="6923722" cy="465620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D05453E-CD9B-A790-BA36-55B9847CCD9F}"/>
              </a:ext>
            </a:extLst>
          </p:cNvPr>
          <p:cNvSpPr/>
          <p:nvPr/>
        </p:nvSpPr>
        <p:spPr>
          <a:xfrm>
            <a:off x="4684861" y="4868882"/>
            <a:ext cx="6923722" cy="249383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9" name="Picture 2" descr="Foto gratuita mujer agricultora revisando su jardín con una tableta">
            <a:extLst>
              <a:ext uri="{FF2B5EF4-FFF2-40B4-BE49-F238E27FC236}">
                <a16:creationId xmlns:a16="http://schemas.microsoft.com/office/drawing/2014/main" id="{219188E7-E562-51F8-C3B9-242F632CF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6"/>
          <a:stretch/>
        </p:blipFill>
        <p:spPr bwMode="auto">
          <a:xfrm>
            <a:off x="0" y="1808163"/>
            <a:ext cx="4691064" cy="4537075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203253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Tema de Office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2494</Words>
  <Application>Microsoft Macintosh PowerPoint</Application>
  <PresentationFormat>Panorámica</PresentationFormat>
  <Paragraphs>242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8" baseType="lpstr">
      <vt:lpstr>Montserrat Light</vt:lpstr>
      <vt:lpstr>Calibri</vt:lpstr>
      <vt:lpstr>Montserrat ExtraBold</vt:lpstr>
      <vt:lpstr>Arial</vt:lpstr>
      <vt:lpstr>Wingdings</vt:lpstr>
      <vt:lpstr>Aptos ExtraBold</vt:lpstr>
      <vt:lpstr>Montserrat SemiBold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Forés Marzá</dc:creator>
  <cp:lastModifiedBy>Jesus Ruiz</cp:lastModifiedBy>
  <cp:revision>4</cp:revision>
  <dcterms:created xsi:type="dcterms:W3CDTF">2023-09-17T18:23:33Z</dcterms:created>
  <dcterms:modified xsi:type="dcterms:W3CDTF">2025-09-26T12:42:06Z</dcterms:modified>
</cp:coreProperties>
</file>