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7"/>
  </p:notesMasterIdLst>
  <p:handoutMasterIdLst>
    <p:handoutMasterId r:id="rId18"/>
  </p:handoutMasterIdLst>
  <p:sldIdLst>
    <p:sldId id="257" r:id="rId3"/>
    <p:sldId id="262" r:id="rId4"/>
    <p:sldId id="260" r:id="rId5"/>
    <p:sldId id="261" r:id="rId6"/>
    <p:sldId id="269" r:id="rId7"/>
    <p:sldId id="258" r:id="rId8"/>
    <p:sldId id="259" r:id="rId9"/>
    <p:sldId id="270" r:id="rId10"/>
    <p:sldId id="271" r:id="rId11"/>
    <p:sldId id="272" r:id="rId12"/>
    <p:sldId id="263" r:id="rId13"/>
    <p:sldId id="273" r:id="rId14"/>
    <p:sldId id="274" r:id="rId15"/>
    <p:sldId id="264" r:id="rId1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4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1EE981-9924-2C48-B62C-856A84ECF0D0}" type="datetimeFigureOut">
              <a:rPr lang="es-ES" smtClean="0"/>
              <a:t>6/7/16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0371C3-570A-B34A-BC6C-67278F9DB996}" type="slidenum">
              <a:rPr lang="es-ES" smtClean="0"/>
              <a:t>‹Nr.›</a:t>
            </a:fld>
            <a:endParaRPr lang="es-ES"/>
          </a:p>
        </p:txBody>
      </p:sp>
    </p:spTree>
    <p:extLst>
      <p:ext uri="{BB962C8B-B14F-4D97-AF65-F5344CB8AC3E}">
        <p14:creationId xmlns:p14="http://schemas.microsoft.com/office/powerpoint/2010/main" val="3640531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355DC-9061-C54B-9BE3-57AECF6503A0}" type="datetimeFigureOut">
              <a:rPr lang="es-ES" smtClean="0"/>
              <a:t>6/7/16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E3B0B-52B9-D04B-A5CE-321FBC47534C}" type="slidenum">
              <a:rPr lang="es-ES" smtClean="0"/>
              <a:t>‹Nr.›</a:t>
            </a:fld>
            <a:endParaRPr lang="es-ES"/>
          </a:p>
        </p:txBody>
      </p:sp>
    </p:spTree>
    <p:extLst>
      <p:ext uri="{BB962C8B-B14F-4D97-AF65-F5344CB8AC3E}">
        <p14:creationId xmlns:p14="http://schemas.microsoft.com/office/powerpoint/2010/main" val="325216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CB39185-482E-A54C-96EA-D0AAC287AA84}"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152017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CB39185-482E-A54C-96EA-D0AAC287AA84}"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2898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CB39185-482E-A54C-96EA-D0AAC287AA84}"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182732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388A863-5915-124D-9CDA-2D537257072D}"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108840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388A863-5915-124D-9CDA-2D537257072D}"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238405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388A863-5915-124D-9CDA-2D537257072D}"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51118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388A863-5915-124D-9CDA-2D537257072D}" type="datetimeFigureOut">
              <a:rPr lang="es-ES" smtClean="0"/>
              <a:t>6/7/16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334518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388A863-5915-124D-9CDA-2D537257072D}" type="datetimeFigureOut">
              <a:rPr lang="es-ES" smtClean="0"/>
              <a:t>6/7/16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2172372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388A863-5915-124D-9CDA-2D537257072D}" type="datetimeFigureOut">
              <a:rPr lang="es-ES" smtClean="0"/>
              <a:t>6/7/16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31195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388A863-5915-124D-9CDA-2D537257072D}" type="datetimeFigureOut">
              <a:rPr lang="es-ES" smtClean="0"/>
              <a:t>6/7/16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77881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388A863-5915-124D-9CDA-2D537257072D}" type="datetimeFigureOut">
              <a:rPr lang="es-ES" smtClean="0"/>
              <a:t>6/7/16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23988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CB39185-482E-A54C-96EA-D0AAC287AA84}"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229856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388A863-5915-124D-9CDA-2D537257072D}" type="datetimeFigureOut">
              <a:rPr lang="es-ES" smtClean="0"/>
              <a:t>6/7/16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1453497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388A863-5915-124D-9CDA-2D537257072D}"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13018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388A863-5915-124D-9CDA-2D537257072D}"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2401579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388A863-5915-124D-9CDA-2D537257072D}" type="datetimeFigureOut">
              <a:rPr lang="es-ES" smtClean="0"/>
              <a:t>6/7/16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9C1504B-BC3C-CF46-BCE7-574C7303A1CC}" type="slidenum">
              <a:rPr lang="es-ES" smtClean="0"/>
              <a:t>‹Nr.›</a:t>
            </a:fld>
            <a:endParaRPr lang="es-ES"/>
          </a:p>
        </p:txBody>
      </p:sp>
    </p:spTree>
    <p:extLst>
      <p:ext uri="{BB962C8B-B14F-4D97-AF65-F5344CB8AC3E}">
        <p14:creationId xmlns:p14="http://schemas.microsoft.com/office/powerpoint/2010/main" val="55355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CB39185-482E-A54C-96EA-D0AAC287AA84}" type="datetimeFigureOut">
              <a:rPr lang="es-ES" smtClean="0"/>
              <a:t>6/7/16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198793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CB39185-482E-A54C-96EA-D0AAC287AA84}" type="datetimeFigureOut">
              <a:rPr lang="es-ES" smtClean="0"/>
              <a:t>6/7/16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117168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CB39185-482E-A54C-96EA-D0AAC287AA84}" type="datetimeFigureOut">
              <a:rPr lang="es-ES" smtClean="0"/>
              <a:t>6/7/16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64254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CB39185-482E-A54C-96EA-D0AAC287AA84}" type="datetimeFigureOut">
              <a:rPr lang="es-ES" smtClean="0"/>
              <a:t>6/7/16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273541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CB39185-482E-A54C-96EA-D0AAC287AA84}" type="datetimeFigureOut">
              <a:rPr lang="es-ES" smtClean="0"/>
              <a:t>6/7/16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96910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CB39185-482E-A54C-96EA-D0AAC287AA84}" type="datetimeFigureOut">
              <a:rPr lang="es-ES" smtClean="0"/>
              <a:t>6/7/16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323951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CB39185-482E-A54C-96EA-D0AAC287AA84}" type="datetimeFigureOut">
              <a:rPr lang="es-ES" smtClean="0"/>
              <a:t>6/7/16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5B598C8-A54D-7E4E-AB41-8862448AA583}" type="slidenum">
              <a:rPr lang="es-ES" smtClean="0"/>
              <a:t>‹Nr.›</a:t>
            </a:fld>
            <a:endParaRPr lang="es-ES"/>
          </a:p>
        </p:txBody>
      </p:sp>
    </p:spTree>
    <p:extLst>
      <p:ext uri="{BB962C8B-B14F-4D97-AF65-F5344CB8AC3E}">
        <p14:creationId xmlns:p14="http://schemas.microsoft.com/office/powerpoint/2010/main" val="41524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39185-482E-A54C-96EA-D0AAC287AA84}" type="datetimeFigureOut">
              <a:rPr lang="es-ES" smtClean="0"/>
              <a:t>6/7/16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98C8-A54D-7E4E-AB41-8862448AA583}" type="slidenum">
              <a:rPr lang="es-ES" smtClean="0"/>
              <a:t>‹Nr.›</a:t>
            </a:fld>
            <a:endParaRPr lang="es-ES"/>
          </a:p>
        </p:txBody>
      </p:sp>
    </p:spTree>
    <p:extLst>
      <p:ext uri="{BB962C8B-B14F-4D97-AF65-F5344CB8AC3E}">
        <p14:creationId xmlns:p14="http://schemas.microsoft.com/office/powerpoint/2010/main" val="218053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8A863-5915-124D-9CDA-2D537257072D}" type="datetimeFigureOut">
              <a:rPr lang="es-ES" smtClean="0"/>
              <a:t>6/7/16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1504B-BC3C-CF46-BCE7-574C7303A1CC}" type="slidenum">
              <a:rPr lang="es-ES" smtClean="0"/>
              <a:t>‹Nr.›</a:t>
            </a:fld>
            <a:endParaRPr lang="es-ES"/>
          </a:p>
        </p:txBody>
      </p:sp>
    </p:spTree>
    <p:extLst>
      <p:ext uri="{BB962C8B-B14F-4D97-AF65-F5344CB8AC3E}">
        <p14:creationId xmlns:p14="http://schemas.microsoft.com/office/powerpoint/2010/main" val="107347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5" Type="http://schemas.openxmlformats.org/officeDocument/2006/relationships/hyperlink" Target="http://www.integral.es/index/edlp-2014-2020"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2" name="Imagen 1" descr="Logotipo Integral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592" y="620889"/>
            <a:ext cx="3236149" cy="2798331"/>
          </a:xfrm>
          <a:prstGeom prst="rect">
            <a:avLst/>
          </a:prstGeom>
        </p:spPr>
      </p:pic>
      <p:sp>
        <p:nvSpPr>
          <p:cNvPr id="3" name="Rectángulo 2"/>
          <p:cNvSpPr/>
          <p:nvPr/>
        </p:nvSpPr>
        <p:spPr>
          <a:xfrm>
            <a:off x="761999" y="4018312"/>
            <a:ext cx="7789333" cy="1477328"/>
          </a:xfrm>
          <a:prstGeom prst="rect">
            <a:avLst/>
          </a:prstGeom>
        </p:spPr>
        <p:txBody>
          <a:bodyPr wrap="square">
            <a:spAutoFit/>
          </a:bodyPr>
          <a:lstStyle/>
          <a:p>
            <a:r>
              <a:rPr lang="es-ES_tradnl" dirty="0" smtClean="0"/>
              <a:t>INTEGRAL , </a:t>
            </a:r>
            <a:r>
              <a:rPr lang="es-ES_tradnl" dirty="0"/>
              <a:t>Sociedad para el Desarrollo Rural, es una asociación sin animo de lucro creada en julio de 1995 para impulsar el desarrollo socioeconómico de las comarcas del Noroeste, Río Mula, Pedanías altas de Lorca y Sierra </a:t>
            </a:r>
            <a:r>
              <a:rPr lang="es-ES_tradnl" dirty="0" err="1"/>
              <a:t>Espuña</a:t>
            </a:r>
            <a:r>
              <a:rPr lang="es-ES_tradnl" dirty="0"/>
              <a:t>  de la Región de Murcia, e integrada por el conjunto de agentes públicos y privados existentes en el territorio interesados en el desarrollo del mismo. </a:t>
            </a:r>
            <a:endParaRPr lang="es-ES" dirty="0"/>
          </a:p>
        </p:txBody>
      </p:sp>
    </p:spTree>
    <p:extLst>
      <p:ext uri="{BB962C8B-B14F-4D97-AF65-F5344CB8AC3E}">
        <p14:creationId xmlns:p14="http://schemas.microsoft.com/office/powerpoint/2010/main" val="3842754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148908" y="399463"/>
            <a:ext cx="2267185" cy="461665"/>
          </a:xfrm>
          <a:prstGeom prst="rect">
            <a:avLst/>
          </a:prstGeom>
          <a:noFill/>
        </p:spPr>
        <p:txBody>
          <a:bodyPr wrap="square" rtlCol="0">
            <a:spAutoFit/>
          </a:bodyPr>
          <a:lstStyle/>
          <a:p>
            <a:r>
              <a:rPr lang="es-ES" sz="2400" dirty="0" smtClean="0">
                <a:solidFill>
                  <a:srgbClr val="C6D9F1"/>
                </a:solidFill>
              </a:rPr>
              <a:t>EDLP 2014-2020</a:t>
            </a:r>
            <a:endParaRPr lang="es-ES" sz="2400" dirty="0">
              <a:solidFill>
                <a:srgbClr val="C6D9F1"/>
              </a:solidFill>
            </a:endParaRPr>
          </a:p>
        </p:txBody>
      </p:sp>
      <p:pic>
        <p:nvPicPr>
          <p:cNvPr id="3" name="Imagen 2"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7" y="305389"/>
            <a:ext cx="810241" cy="810241"/>
          </a:xfrm>
          <a:prstGeom prst="rect">
            <a:avLst/>
          </a:prstGeom>
        </p:spPr>
      </p:pic>
      <p:sp>
        <p:nvSpPr>
          <p:cNvPr id="4" name="Rectángulo 3"/>
          <p:cNvSpPr/>
          <p:nvPr/>
        </p:nvSpPr>
        <p:spPr>
          <a:xfrm>
            <a:off x="338667" y="1502362"/>
            <a:ext cx="8419629" cy="1477328"/>
          </a:xfrm>
          <a:prstGeom prst="rect">
            <a:avLst/>
          </a:prstGeom>
        </p:spPr>
        <p:txBody>
          <a:bodyPr wrap="square">
            <a:spAutoFit/>
          </a:bodyPr>
          <a:lstStyle/>
          <a:p>
            <a:r>
              <a:rPr lang="es-ES_tradnl" b="1" u="sng" dirty="0">
                <a:solidFill>
                  <a:srgbClr val="558ED5"/>
                </a:solidFill>
              </a:rPr>
              <a:t>Encuesta de participación:</a:t>
            </a:r>
            <a:endParaRPr lang="es-ES_tradnl" dirty="0">
              <a:solidFill>
                <a:srgbClr val="558ED5"/>
              </a:solidFill>
            </a:endParaRPr>
          </a:p>
          <a:p>
            <a:r>
              <a:rPr lang="es-ES_tradnl" dirty="0">
                <a:solidFill>
                  <a:srgbClr val="558ED5"/>
                </a:solidFill>
              </a:rPr>
              <a:t> </a:t>
            </a:r>
          </a:p>
          <a:p>
            <a:r>
              <a:rPr lang="es-ES_tradnl" u="sng" dirty="0">
                <a:solidFill>
                  <a:srgbClr val="558ED5"/>
                </a:solidFill>
                <a:hlinkClick r:id="rId5"/>
              </a:rPr>
              <a:t>http://www.integral.es/index/edlp-2014-2020</a:t>
            </a:r>
            <a:endParaRPr lang="es-ES_tradnl" dirty="0">
              <a:solidFill>
                <a:srgbClr val="558ED5"/>
              </a:solidFill>
            </a:endParaRPr>
          </a:p>
          <a:p>
            <a:r>
              <a:rPr lang="es-ES_tradnl" dirty="0">
                <a:solidFill>
                  <a:srgbClr val="558ED5"/>
                </a:solidFill>
              </a:rPr>
              <a:t> </a:t>
            </a:r>
          </a:p>
          <a:p>
            <a:r>
              <a:rPr lang="es-ES_tradnl" b="1" u="sng" dirty="0" smtClean="0">
                <a:solidFill>
                  <a:srgbClr val="558ED5"/>
                </a:solidFill>
              </a:rPr>
              <a:t>Reuniones y jornadas:</a:t>
            </a:r>
            <a:r>
              <a:rPr lang="es-ES_tradnl" dirty="0" smtClean="0">
                <a:solidFill>
                  <a:srgbClr val="558ED5"/>
                </a:solidFill>
              </a:rPr>
              <a:t> (Territoriales y Temáticas)</a:t>
            </a:r>
            <a:endParaRPr lang="es-ES_tradnl" dirty="0">
              <a:solidFill>
                <a:srgbClr val="558ED5"/>
              </a:solidFill>
            </a:endParaRPr>
          </a:p>
        </p:txBody>
      </p:sp>
      <p:sp>
        <p:nvSpPr>
          <p:cNvPr id="6" name="Rectángulo 5"/>
          <p:cNvSpPr/>
          <p:nvPr/>
        </p:nvSpPr>
        <p:spPr>
          <a:xfrm>
            <a:off x="4731926" y="3340305"/>
            <a:ext cx="4026370" cy="3139321"/>
          </a:xfrm>
          <a:prstGeom prst="rect">
            <a:avLst/>
          </a:prstGeom>
        </p:spPr>
        <p:txBody>
          <a:bodyPr wrap="square">
            <a:spAutoFit/>
          </a:bodyPr>
          <a:lstStyle/>
          <a:p>
            <a:pPr lvl="0"/>
            <a:r>
              <a:rPr lang="es-ES_tradnl" u="sng" dirty="0">
                <a:solidFill>
                  <a:srgbClr val="558ED5"/>
                </a:solidFill>
              </a:rPr>
              <a:t>Temáticas:</a:t>
            </a:r>
          </a:p>
          <a:p>
            <a:pPr lvl="0"/>
            <a:r>
              <a:rPr lang="es-ES_tradnl" dirty="0">
                <a:solidFill>
                  <a:srgbClr val="558ED5"/>
                </a:solidFill>
              </a:rPr>
              <a:t>Territorio y medio ambiente</a:t>
            </a:r>
          </a:p>
          <a:p>
            <a:pPr lvl="0"/>
            <a:r>
              <a:rPr lang="es-ES_tradnl" dirty="0">
                <a:solidFill>
                  <a:srgbClr val="558ED5"/>
                </a:solidFill>
              </a:rPr>
              <a:t>Promoción económica del territorio, empresas y emprendedores</a:t>
            </a:r>
          </a:p>
          <a:p>
            <a:pPr lvl="0"/>
            <a:r>
              <a:rPr lang="es-ES_tradnl" dirty="0">
                <a:solidFill>
                  <a:srgbClr val="558ED5"/>
                </a:solidFill>
              </a:rPr>
              <a:t>Comercio, artesanía y servicios</a:t>
            </a:r>
          </a:p>
          <a:p>
            <a:pPr lvl="0"/>
            <a:r>
              <a:rPr lang="es-ES_tradnl" dirty="0">
                <a:solidFill>
                  <a:srgbClr val="558ED5"/>
                </a:solidFill>
              </a:rPr>
              <a:t>Agricultura, ganadería e industria agroalimentaria</a:t>
            </a:r>
          </a:p>
          <a:p>
            <a:pPr lvl="0"/>
            <a:r>
              <a:rPr lang="es-ES_tradnl" dirty="0">
                <a:solidFill>
                  <a:srgbClr val="558ED5"/>
                </a:solidFill>
              </a:rPr>
              <a:t>Cultura, turismo y patrimonio</a:t>
            </a:r>
          </a:p>
          <a:p>
            <a:pPr lvl="0"/>
            <a:r>
              <a:rPr lang="es-ES_tradnl" dirty="0">
                <a:solidFill>
                  <a:srgbClr val="558ED5"/>
                </a:solidFill>
              </a:rPr>
              <a:t>Calidad de vida y </a:t>
            </a:r>
            <a:r>
              <a:rPr lang="es-ES_tradnl" dirty="0" err="1" smtClean="0">
                <a:solidFill>
                  <a:srgbClr val="558ED5"/>
                </a:solidFill>
              </a:rPr>
              <a:t>TICs</a:t>
            </a:r>
            <a:endParaRPr lang="es-ES_tradnl" dirty="0" smtClean="0">
              <a:solidFill>
                <a:srgbClr val="558ED5"/>
              </a:solidFill>
            </a:endParaRPr>
          </a:p>
          <a:p>
            <a:pPr lvl="0"/>
            <a:r>
              <a:rPr lang="es-ES_tradnl" dirty="0" smtClean="0">
                <a:solidFill>
                  <a:srgbClr val="558ED5"/>
                </a:solidFill>
              </a:rPr>
              <a:t>Empleo, formación  y Asuntos Sociales</a:t>
            </a:r>
            <a:endParaRPr lang="es-ES_tradnl" dirty="0">
              <a:solidFill>
                <a:srgbClr val="558ED5"/>
              </a:solidFill>
            </a:endParaRPr>
          </a:p>
          <a:p>
            <a:pPr lvl="0"/>
            <a:r>
              <a:rPr lang="es-ES_tradnl" dirty="0">
                <a:solidFill>
                  <a:srgbClr val="558ED5"/>
                </a:solidFill>
              </a:rPr>
              <a:t>Sector publico</a:t>
            </a:r>
          </a:p>
        </p:txBody>
      </p:sp>
      <p:sp>
        <p:nvSpPr>
          <p:cNvPr id="7" name="Rectángulo 6"/>
          <p:cNvSpPr/>
          <p:nvPr/>
        </p:nvSpPr>
        <p:spPr>
          <a:xfrm>
            <a:off x="545630" y="3335939"/>
            <a:ext cx="3650074" cy="2862323"/>
          </a:xfrm>
          <a:prstGeom prst="rect">
            <a:avLst/>
          </a:prstGeom>
        </p:spPr>
        <p:txBody>
          <a:bodyPr wrap="square">
            <a:spAutoFit/>
          </a:bodyPr>
          <a:lstStyle/>
          <a:p>
            <a:pPr lvl="0"/>
            <a:r>
              <a:rPr lang="es-ES_tradnl" u="sng" dirty="0">
                <a:solidFill>
                  <a:srgbClr val="558ED5"/>
                </a:solidFill>
              </a:rPr>
              <a:t>Territoriales</a:t>
            </a:r>
          </a:p>
          <a:p>
            <a:pPr lvl="1"/>
            <a:r>
              <a:rPr lang="es-ES_tradnl" dirty="0" smtClean="0">
                <a:solidFill>
                  <a:srgbClr val="558ED5"/>
                </a:solidFill>
              </a:rPr>
              <a:t>- Locales</a:t>
            </a:r>
            <a:endParaRPr lang="es-ES_tradnl" dirty="0">
              <a:solidFill>
                <a:srgbClr val="558ED5"/>
              </a:solidFill>
            </a:endParaRPr>
          </a:p>
          <a:p>
            <a:pPr lvl="1"/>
            <a:r>
              <a:rPr lang="es-ES_tradnl" dirty="0" smtClean="0">
                <a:solidFill>
                  <a:srgbClr val="558ED5"/>
                </a:solidFill>
              </a:rPr>
              <a:t>- Sierra </a:t>
            </a:r>
            <a:r>
              <a:rPr lang="es-ES_tradnl" dirty="0" err="1">
                <a:solidFill>
                  <a:srgbClr val="558ED5"/>
                </a:solidFill>
              </a:rPr>
              <a:t>Espuña</a:t>
            </a:r>
            <a:r>
              <a:rPr lang="es-ES_tradnl" dirty="0">
                <a:solidFill>
                  <a:srgbClr val="558ED5"/>
                </a:solidFill>
              </a:rPr>
              <a:t> y Lorca (</a:t>
            </a:r>
            <a:r>
              <a:rPr lang="es-ES_tradnl" dirty="0" err="1">
                <a:solidFill>
                  <a:srgbClr val="558ED5"/>
                </a:solidFill>
              </a:rPr>
              <a:t>Albudeite</a:t>
            </a:r>
            <a:r>
              <a:rPr lang="es-ES_tradnl" dirty="0">
                <a:solidFill>
                  <a:srgbClr val="558ED5"/>
                </a:solidFill>
              </a:rPr>
              <a:t>, Campos del Rio, Alhama de Murcia, </a:t>
            </a:r>
            <a:r>
              <a:rPr lang="es-ES_tradnl" dirty="0" err="1">
                <a:solidFill>
                  <a:srgbClr val="558ED5"/>
                </a:solidFill>
              </a:rPr>
              <a:t>Totana</a:t>
            </a:r>
            <a:r>
              <a:rPr lang="es-ES_tradnl" dirty="0">
                <a:solidFill>
                  <a:srgbClr val="558ED5"/>
                </a:solidFill>
              </a:rPr>
              <a:t>, Librilla, </a:t>
            </a:r>
            <a:r>
              <a:rPr lang="es-ES_tradnl" dirty="0" err="1">
                <a:solidFill>
                  <a:srgbClr val="558ED5"/>
                </a:solidFill>
              </a:rPr>
              <a:t>Aledo</a:t>
            </a:r>
            <a:r>
              <a:rPr lang="es-ES_tradnl" dirty="0">
                <a:solidFill>
                  <a:srgbClr val="558ED5"/>
                </a:solidFill>
              </a:rPr>
              <a:t>, Mula, Pliego y Lorca)</a:t>
            </a:r>
          </a:p>
          <a:p>
            <a:pPr lvl="1"/>
            <a:r>
              <a:rPr lang="es-ES_tradnl" dirty="0" smtClean="0">
                <a:solidFill>
                  <a:srgbClr val="558ED5"/>
                </a:solidFill>
              </a:rPr>
              <a:t>- Noroeste </a:t>
            </a:r>
            <a:r>
              <a:rPr lang="es-ES_tradnl" dirty="0">
                <a:solidFill>
                  <a:srgbClr val="558ED5"/>
                </a:solidFill>
              </a:rPr>
              <a:t>(Bullas, Calasparra, Caravaca de la Cruz, Cehegin y </a:t>
            </a:r>
            <a:r>
              <a:rPr lang="es-ES_tradnl" dirty="0" err="1">
                <a:solidFill>
                  <a:srgbClr val="558ED5"/>
                </a:solidFill>
              </a:rPr>
              <a:t>Moratalla</a:t>
            </a:r>
            <a:r>
              <a:rPr lang="es-ES_tradnl" dirty="0">
                <a:solidFill>
                  <a:srgbClr val="558ED5"/>
                </a:solidFill>
              </a:rPr>
              <a:t>)</a:t>
            </a:r>
          </a:p>
        </p:txBody>
      </p:sp>
      <p:sp>
        <p:nvSpPr>
          <p:cNvPr id="9" name="CuadroTexto 8"/>
          <p:cNvSpPr txBox="1"/>
          <p:nvPr/>
        </p:nvSpPr>
        <p:spPr>
          <a:xfrm>
            <a:off x="3172637" y="1012148"/>
            <a:ext cx="2800015" cy="461665"/>
          </a:xfrm>
          <a:prstGeom prst="rect">
            <a:avLst/>
          </a:prstGeom>
          <a:noFill/>
        </p:spPr>
        <p:txBody>
          <a:bodyPr wrap="none" rtlCol="0">
            <a:spAutoFit/>
          </a:bodyPr>
          <a:lstStyle/>
          <a:p>
            <a:pPr algn="ctr"/>
            <a:r>
              <a:rPr lang="es-ES" sz="2400" dirty="0" smtClean="0">
                <a:solidFill>
                  <a:srgbClr val="558ED5"/>
                </a:solidFill>
              </a:rPr>
              <a:t>Plan de participación</a:t>
            </a:r>
            <a:endParaRPr lang="es-ES" sz="2400" dirty="0">
              <a:solidFill>
                <a:srgbClr val="558ED5"/>
              </a:solidFill>
            </a:endParaRPr>
          </a:p>
        </p:txBody>
      </p:sp>
    </p:spTree>
    <p:extLst>
      <p:ext uri="{BB962C8B-B14F-4D97-AF65-F5344CB8AC3E}">
        <p14:creationId xmlns:p14="http://schemas.microsoft.com/office/powerpoint/2010/main" val="160645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701130" y="436070"/>
            <a:ext cx="2971535" cy="584776"/>
          </a:xfrm>
          <a:prstGeom prst="rect">
            <a:avLst/>
          </a:prstGeom>
          <a:noFill/>
        </p:spPr>
        <p:txBody>
          <a:bodyPr wrap="square" rtlCol="0">
            <a:spAutoFit/>
          </a:bodyPr>
          <a:lstStyle/>
          <a:p>
            <a:r>
              <a:rPr lang="es-ES" sz="3200" dirty="0" smtClean="0">
                <a:solidFill>
                  <a:srgbClr val="C6D9F1"/>
                </a:solidFill>
              </a:rPr>
              <a:t>EDLP 2014-2020</a:t>
            </a:r>
            <a:endParaRPr lang="es-ES" sz="3200" dirty="0">
              <a:solidFill>
                <a:srgbClr val="C6D9F1"/>
              </a:solidFill>
            </a:endParaRPr>
          </a:p>
        </p:txBody>
      </p:sp>
      <p:pic>
        <p:nvPicPr>
          <p:cNvPr id="3" name="Imagen 2"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1240" y="436070"/>
            <a:ext cx="810241" cy="810241"/>
          </a:xfrm>
          <a:prstGeom prst="rect">
            <a:avLst/>
          </a:prstGeom>
        </p:spPr>
      </p:pic>
      <p:sp>
        <p:nvSpPr>
          <p:cNvPr id="4" name="Rectángulo 3"/>
          <p:cNvSpPr/>
          <p:nvPr/>
        </p:nvSpPr>
        <p:spPr>
          <a:xfrm>
            <a:off x="837259" y="1858806"/>
            <a:ext cx="7347185" cy="3970318"/>
          </a:xfrm>
          <a:prstGeom prst="rect">
            <a:avLst/>
          </a:prstGeom>
        </p:spPr>
        <p:txBody>
          <a:bodyPr wrap="square">
            <a:spAutoFit/>
          </a:bodyPr>
          <a:lstStyle/>
          <a:p>
            <a:pPr marL="285750" lvl="0" indent="-285750">
              <a:buFontTx/>
              <a:buChar char="-"/>
            </a:pPr>
            <a:r>
              <a:rPr lang="es-ES_tradnl" b="1" dirty="0" smtClean="0">
                <a:solidFill>
                  <a:schemeClr val="tx2">
                    <a:lumMod val="60000"/>
                    <a:lumOff val="40000"/>
                  </a:schemeClr>
                </a:solidFill>
              </a:rPr>
              <a:t>Creación </a:t>
            </a:r>
            <a:r>
              <a:rPr lang="es-ES_tradnl" b="1" dirty="0">
                <a:solidFill>
                  <a:schemeClr val="tx2">
                    <a:lumMod val="60000"/>
                    <a:lumOff val="40000"/>
                  </a:schemeClr>
                </a:solidFill>
              </a:rPr>
              <a:t>de empleo</a:t>
            </a:r>
            <a:r>
              <a:rPr lang="es-ES_tradnl" dirty="0">
                <a:solidFill>
                  <a:schemeClr val="tx2">
                    <a:lumMod val="60000"/>
                    <a:lumOff val="40000"/>
                  </a:schemeClr>
                </a:solidFill>
              </a:rPr>
              <a:t>, atendiendo a las necesidades de los sectores tradicionales agrícola, ganadero, forestal y pesquero, así como el apoyo a PYMES en otras actividades en apoyo a la diversificación de la economía rural, favoreciendo la formación, la innovación y a los emprendedores</a:t>
            </a:r>
            <a:r>
              <a:rPr lang="es-ES_tradnl" dirty="0" smtClean="0">
                <a:solidFill>
                  <a:schemeClr val="tx2">
                    <a:lumMod val="60000"/>
                    <a:lumOff val="40000"/>
                  </a:schemeClr>
                </a:solidFill>
              </a:rPr>
              <a:t>.</a:t>
            </a:r>
          </a:p>
          <a:p>
            <a:pPr marL="285750" lvl="0" indent="-285750">
              <a:buFontTx/>
              <a:buChar char="-"/>
            </a:pPr>
            <a:endParaRPr lang="es-ES_tradnl" dirty="0">
              <a:solidFill>
                <a:schemeClr val="tx2">
                  <a:lumMod val="60000"/>
                  <a:lumOff val="40000"/>
                </a:schemeClr>
              </a:solidFill>
            </a:endParaRPr>
          </a:p>
          <a:p>
            <a:pPr marL="285750" lvl="0" indent="-285750">
              <a:buFontTx/>
              <a:buChar char="-"/>
            </a:pPr>
            <a:r>
              <a:rPr lang="es-ES_tradnl" dirty="0" smtClean="0">
                <a:solidFill>
                  <a:srgbClr val="558ED5"/>
                </a:solidFill>
              </a:rPr>
              <a:t>Utilización </a:t>
            </a:r>
            <a:r>
              <a:rPr lang="es-ES_tradnl" dirty="0">
                <a:solidFill>
                  <a:srgbClr val="558ED5"/>
                </a:solidFill>
              </a:rPr>
              <a:t>eficiente de los </a:t>
            </a:r>
            <a:r>
              <a:rPr lang="es-ES_tradnl" b="1" dirty="0">
                <a:solidFill>
                  <a:srgbClr val="558ED5"/>
                </a:solidFill>
              </a:rPr>
              <a:t>recursos naturales </a:t>
            </a:r>
            <a:r>
              <a:rPr lang="es-ES_tradnl" dirty="0">
                <a:solidFill>
                  <a:srgbClr val="558ED5"/>
                </a:solidFill>
              </a:rPr>
              <a:t>y el mantenimiento , conservación y recuperación del </a:t>
            </a:r>
            <a:r>
              <a:rPr lang="es-ES_tradnl" b="1" dirty="0">
                <a:solidFill>
                  <a:srgbClr val="558ED5"/>
                </a:solidFill>
              </a:rPr>
              <a:t>patrimonio cultural</a:t>
            </a:r>
            <a:r>
              <a:rPr lang="es-ES_tradnl" dirty="0">
                <a:solidFill>
                  <a:srgbClr val="558ED5"/>
                </a:solidFill>
              </a:rPr>
              <a:t>, </a:t>
            </a:r>
            <a:r>
              <a:rPr lang="es-ES_tradnl" b="1" dirty="0">
                <a:solidFill>
                  <a:srgbClr val="558ED5"/>
                </a:solidFill>
              </a:rPr>
              <a:t>histórico, arquitectónico y medio ambiental</a:t>
            </a:r>
            <a:r>
              <a:rPr lang="es-ES_tradnl" dirty="0">
                <a:solidFill>
                  <a:srgbClr val="558ED5"/>
                </a:solidFill>
              </a:rPr>
              <a:t> y </a:t>
            </a:r>
            <a:r>
              <a:rPr lang="es-ES_tradnl" dirty="0">
                <a:solidFill>
                  <a:schemeClr val="tx2">
                    <a:lumMod val="60000"/>
                    <a:lumOff val="40000"/>
                  </a:schemeClr>
                </a:solidFill>
              </a:rPr>
              <a:t>su valoración y explotación sostenible</a:t>
            </a:r>
            <a:r>
              <a:rPr lang="es-ES_tradnl" dirty="0" smtClean="0">
                <a:solidFill>
                  <a:schemeClr val="tx2">
                    <a:lumMod val="60000"/>
                    <a:lumOff val="40000"/>
                  </a:schemeClr>
                </a:solidFill>
              </a:rPr>
              <a:t>.</a:t>
            </a:r>
          </a:p>
          <a:p>
            <a:pPr marL="285750" lvl="0" indent="-285750">
              <a:buFontTx/>
              <a:buChar char="-"/>
            </a:pPr>
            <a:endParaRPr lang="es-ES_tradnl" dirty="0">
              <a:solidFill>
                <a:schemeClr val="tx2">
                  <a:lumMod val="60000"/>
                  <a:lumOff val="40000"/>
                </a:schemeClr>
              </a:solidFill>
            </a:endParaRPr>
          </a:p>
          <a:p>
            <a:pPr marL="285750" lvl="0" indent="-285750">
              <a:buFontTx/>
              <a:buChar char="-"/>
            </a:pPr>
            <a:r>
              <a:rPr lang="es-ES_tradnl" dirty="0" smtClean="0">
                <a:solidFill>
                  <a:schemeClr val="tx2">
                    <a:lumMod val="60000"/>
                    <a:lumOff val="40000"/>
                  </a:schemeClr>
                </a:solidFill>
              </a:rPr>
              <a:t>Mejora </a:t>
            </a:r>
            <a:r>
              <a:rPr lang="es-ES_tradnl" dirty="0">
                <a:solidFill>
                  <a:schemeClr val="tx2">
                    <a:lumMod val="60000"/>
                    <a:lumOff val="40000"/>
                  </a:schemeClr>
                </a:solidFill>
              </a:rPr>
              <a:t>de los </a:t>
            </a:r>
            <a:r>
              <a:rPr lang="es-ES_tradnl" b="1" dirty="0">
                <a:solidFill>
                  <a:schemeClr val="tx2">
                    <a:lumMod val="60000"/>
                    <a:lumOff val="40000"/>
                  </a:schemeClr>
                </a:solidFill>
              </a:rPr>
              <a:t>servicios públicos </a:t>
            </a:r>
            <a:r>
              <a:rPr lang="es-ES_tradnl" dirty="0">
                <a:solidFill>
                  <a:schemeClr val="tx2">
                    <a:lumMod val="60000"/>
                    <a:lumOff val="40000"/>
                  </a:schemeClr>
                </a:solidFill>
              </a:rPr>
              <a:t>y la </a:t>
            </a:r>
            <a:r>
              <a:rPr lang="es-ES_tradnl" b="1" dirty="0">
                <a:solidFill>
                  <a:schemeClr val="tx2">
                    <a:lumMod val="60000"/>
                    <a:lumOff val="40000"/>
                  </a:schemeClr>
                </a:solidFill>
              </a:rPr>
              <a:t>calidad de vida</a:t>
            </a:r>
            <a:r>
              <a:rPr lang="es-ES_tradnl" dirty="0">
                <a:solidFill>
                  <a:schemeClr val="tx2">
                    <a:lumMod val="60000"/>
                    <a:lumOff val="40000"/>
                  </a:schemeClr>
                </a:solidFill>
              </a:rPr>
              <a:t>, que ayude a paliar el déficit de oportunidades respecto del medio urbano, con especial atención a la población mas desfavorecida o en riesgo de exclusión</a:t>
            </a:r>
            <a:r>
              <a:rPr lang="es-ES_tradnl" dirty="0" smtClean="0">
                <a:solidFill>
                  <a:schemeClr val="tx2">
                    <a:lumMod val="60000"/>
                    <a:lumOff val="40000"/>
                  </a:schemeClr>
                </a:solidFill>
              </a:rPr>
              <a:t>.</a:t>
            </a:r>
          </a:p>
          <a:p>
            <a:pPr marL="285750" lvl="0" indent="-285750">
              <a:buFontTx/>
              <a:buChar char="-"/>
            </a:pPr>
            <a:endParaRPr lang="es-ES_tradnl" dirty="0">
              <a:solidFill>
                <a:schemeClr val="tx2">
                  <a:lumMod val="60000"/>
                  <a:lumOff val="40000"/>
                </a:schemeClr>
              </a:solidFill>
            </a:endParaRPr>
          </a:p>
        </p:txBody>
      </p:sp>
      <p:sp>
        <p:nvSpPr>
          <p:cNvPr id="6" name="CuadroTexto 5"/>
          <p:cNvSpPr txBox="1"/>
          <p:nvPr/>
        </p:nvSpPr>
        <p:spPr>
          <a:xfrm>
            <a:off x="2701130" y="1161957"/>
            <a:ext cx="2919188" cy="461665"/>
          </a:xfrm>
          <a:prstGeom prst="rect">
            <a:avLst/>
          </a:prstGeom>
          <a:noFill/>
        </p:spPr>
        <p:txBody>
          <a:bodyPr wrap="none" rtlCol="0">
            <a:spAutoFit/>
          </a:bodyPr>
          <a:lstStyle/>
          <a:p>
            <a:pPr algn="ctr"/>
            <a:r>
              <a:rPr lang="es-ES" sz="2400" dirty="0" smtClean="0">
                <a:solidFill>
                  <a:srgbClr val="558ED5"/>
                </a:solidFill>
              </a:rPr>
              <a:t>RETOS PRIORITARIOS:</a:t>
            </a:r>
            <a:endParaRPr lang="es-ES" sz="2400" dirty="0">
              <a:solidFill>
                <a:srgbClr val="558ED5"/>
              </a:solidFill>
            </a:endParaRPr>
          </a:p>
        </p:txBody>
      </p:sp>
    </p:spTree>
    <p:extLst>
      <p:ext uri="{BB962C8B-B14F-4D97-AF65-F5344CB8AC3E}">
        <p14:creationId xmlns:p14="http://schemas.microsoft.com/office/powerpoint/2010/main" val="136681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701130" y="436070"/>
            <a:ext cx="2971535" cy="584776"/>
          </a:xfrm>
          <a:prstGeom prst="rect">
            <a:avLst/>
          </a:prstGeom>
          <a:noFill/>
        </p:spPr>
        <p:txBody>
          <a:bodyPr wrap="square" rtlCol="0">
            <a:spAutoFit/>
          </a:bodyPr>
          <a:lstStyle/>
          <a:p>
            <a:r>
              <a:rPr lang="es-ES" sz="3200" dirty="0" smtClean="0">
                <a:solidFill>
                  <a:srgbClr val="C6D9F1"/>
                </a:solidFill>
              </a:rPr>
              <a:t>EDLP 2014-2020</a:t>
            </a:r>
            <a:endParaRPr lang="es-ES" sz="3200" dirty="0">
              <a:solidFill>
                <a:srgbClr val="C6D9F1"/>
              </a:solidFill>
            </a:endParaRPr>
          </a:p>
        </p:txBody>
      </p:sp>
      <p:pic>
        <p:nvPicPr>
          <p:cNvPr id="3" name="Imagen 2"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1240" y="436070"/>
            <a:ext cx="810241" cy="810241"/>
          </a:xfrm>
          <a:prstGeom prst="rect">
            <a:avLst/>
          </a:prstGeom>
        </p:spPr>
      </p:pic>
      <p:sp>
        <p:nvSpPr>
          <p:cNvPr id="6" name="CuadroTexto 5"/>
          <p:cNvSpPr txBox="1"/>
          <p:nvPr/>
        </p:nvSpPr>
        <p:spPr>
          <a:xfrm>
            <a:off x="2853672" y="1161957"/>
            <a:ext cx="2614117" cy="461665"/>
          </a:xfrm>
          <a:prstGeom prst="rect">
            <a:avLst/>
          </a:prstGeom>
          <a:noFill/>
        </p:spPr>
        <p:txBody>
          <a:bodyPr wrap="none" rtlCol="0">
            <a:spAutoFit/>
          </a:bodyPr>
          <a:lstStyle/>
          <a:p>
            <a:pPr algn="ctr"/>
            <a:r>
              <a:rPr lang="es-ES" sz="2400" dirty="0" smtClean="0">
                <a:solidFill>
                  <a:srgbClr val="558ED5"/>
                </a:solidFill>
              </a:rPr>
              <a:t>TIPO DE ACCIONES:</a:t>
            </a:r>
            <a:endParaRPr lang="es-ES" sz="2400" dirty="0">
              <a:solidFill>
                <a:srgbClr val="558ED5"/>
              </a:solidFill>
            </a:endParaRPr>
          </a:p>
        </p:txBody>
      </p:sp>
      <p:sp>
        <p:nvSpPr>
          <p:cNvPr id="5" name="Rectángulo 4"/>
          <p:cNvSpPr/>
          <p:nvPr/>
        </p:nvSpPr>
        <p:spPr>
          <a:xfrm>
            <a:off x="1143724" y="5275971"/>
            <a:ext cx="6472296" cy="369332"/>
          </a:xfrm>
          <a:prstGeom prst="rect">
            <a:avLst/>
          </a:prstGeom>
        </p:spPr>
        <p:txBody>
          <a:bodyPr wrap="square">
            <a:spAutoFit/>
          </a:bodyPr>
          <a:lstStyle/>
          <a:p>
            <a:pPr lvl="0"/>
            <a:r>
              <a:rPr lang="es-ES_tradnl" dirty="0" smtClean="0">
                <a:solidFill>
                  <a:srgbClr val="558ED5"/>
                </a:solidFill>
              </a:rPr>
              <a:t>- Ayudas </a:t>
            </a:r>
            <a:r>
              <a:rPr lang="es-ES_tradnl" dirty="0">
                <a:solidFill>
                  <a:srgbClr val="558ED5"/>
                </a:solidFill>
              </a:rPr>
              <a:t>para servicios básicos a la población.</a:t>
            </a:r>
          </a:p>
        </p:txBody>
      </p:sp>
      <p:sp>
        <p:nvSpPr>
          <p:cNvPr id="7" name="Rectángulo 6"/>
          <p:cNvSpPr/>
          <p:nvPr/>
        </p:nvSpPr>
        <p:spPr>
          <a:xfrm>
            <a:off x="1139382" y="1822892"/>
            <a:ext cx="3240490" cy="369332"/>
          </a:xfrm>
          <a:prstGeom prst="rect">
            <a:avLst/>
          </a:prstGeom>
        </p:spPr>
        <p:txBody>
          <a:bodyPr wrap="none">
            <a:spAutoFit/>
          </a:bodyPr>
          <a:lstStyle/>
          <a:p>
            <a:pPr lvl="0"/>
            <a:r>
              <a:rPr lang="es-ES_tradnl" dirty="0" smtClean="0">
                <a:solidFill>
                  <a:srgbClr val="558ED5"/>
                </a:solidFill>
              </a:rPr>
              <a:t>- Ayudas </a:t>
            </a:r>
            <a:r>
              <a:rPr lang="es-ES_tradnl" dirty="0">
                <a:solidFill>
                  <a:srgbClr val="558ED5"/>
                </a:solidFill>
              </a:rPr>
              <a:t>a creación de Empresas</a:t>
            </a:r>
          </a:p>
        </p:txBody>
      </p:sp>
      <p:sp>
        <p:nvSpPr>
          <p:cNvPr id="8" name="Rectángulo 7"/>
          <p:cNvSpPr/>
          <p:nvPr/>
        </p:nvSpPr>
        <p:spPr>
          <a:xfrm>
            <a:off x="1139382" y="2192224"/>
            <a:ext cx="5983111" cy="646331"/>
          </a:xfrm>
          <a:prstGeom prst="rect">
            <a:avLst/>
          </a:prstGeom>
        </p:spPr>
        <p:txBody>
          <a:bodyPr wrap="square">
            <a:spAutoFit/>
          </a:bodyPr>
          <a:lstStyle/>
          <a:p>
            <a:pPr lvl="0"/>
            <a:r>
              <a:rPr lang="es-ES_tradnl" dirty="0" smtClean="0">
                <a:solidFill>
                  <a:srgbClr val="558ED5"/>
                </a:solidFill>
              </a:rPr>
              <a:t>- Ayudas </a:t>
            </a:r>
            <a:r>
              <a:rPr lang="es-ES_tradnl" dirty="0">
                <a:solidFill>
                  <a:srgbClr val="558ED5"/>
                </a:solidFill>
              </a:rPr>
              <a:t>a inversiones de modernización en empresas, con especial atención a:</a:t>
            </a:r>
          </a:p>
        </p:txBody>
      </p:sp>
      <p:sp>
        <p:nvSpPr>
          <p:cNvPr id="9" name="Rectángulo 8"/>
          <p:cNvSpPr/>
          <p:nvPr/>
        </p:nvSpPr>
        <p:spPr>
          <a:xfrm>
            <a:off x="2023678" y="2889906"/>
            <a:ext cx="5588000" cy="2308324"/>
          </a:xfrm>
          <a:prstGeom prst="rect">
            <a:avLst/>
          </a:prstGeom>
        </p:spPr>
        <p:txBody>
          <a:bodyPr wrap="square">
            <a:spAutoFit/>
          </a:bodyPr>
          <a:lstStyle/>
          <a:p>
            <a:pPr marL="742950" lvl="1" indent="-285750">
              <a:buFont typeface="Arial"/>
              <a:buChar char="•"/>
            </a:pPr>
            <a:r>
              <a:rPr lang="es-ES_tradnl" dirty="0">
                <a:solidFill>
                  <a:srgbClr val="558ED5"/>
                </a:solidFill>
              </a:rPr>
              <a:t>La industria agroalimentaria (Microempresa). Modernización que favorezcan el desarrollo de canales cortos de comercialización.</a:t>
            </a:r>
          </a:p>
          <a:p>
            <a:pPr marL="742950" lvl="1" indent="-285750">
              <a:buFont typeface="Arial"/>
              <a:buChar char="•"/>
            </a:pPr>
            <a:r>
              <a:rPr lang="es-ES_tradnl" dirty="0">
                <a:solidFill>
                  <a:srgbClr val="558ED5"/>
                </a:solidFill>
              </a:rPr>
              <a:t>Inversiones de mejora, especialmente, con el objetivo de diversificar la economía rural en el área medioambiental, turismo rural, energías renovables y otros sectores emergentes de la economía rural</a:t>
            </a:r>
          </a:p>
        </p:txBody>
      </p:sp>
    </p:spTree>
    <p:extLst>
      <p:ext uri="{BB962C8B-B14F-4D97-AF65-F5344CB8AC3E}">
        <p14:creationId xmlns:p14="http://schemas.microsoft.com/office/powerpoint/2010/main" val="57864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701130" y="436070"/>
            <a:ext cx="2971535" cy="584776"/>
          </a:xfrm>
          <a:prstGeom prst="rect">
            <a:avLst/>
          </a:prstGeom>
          <a:noFill/>
        </p:spPr>
        <p:txBody>
          <a:bodyPr wrap="square" rtlCol="0">
            <a:spAutoFit/>
          </a:bodyPr>
          <a:lstStyle/>
          <a:p>
            <a:r>
              <a:rPr lang="es-ES" sz="3200" dirty="0" smtClean="0">
                <a:solidFill>
                  <a:srgbClr val="C6D9F1"/>
                </a:solidFill>
              </a:rPr>
              <a:t>EDLP 2014-2020</a:t>
            </a:r>
            <a:endParaRPr lang="es-ES" sz="3200" dirty="0">
              <a:solidFill>
                <a:srgbClr val="C6D9F1"/>
              </a:solidFill>
            </a:endParaRPr>
          </a:p>
        </p:txBody>
      </p:sp>
      <p:pic>
        <p:nvPicPr>
          <p:cNvPr id="3" name="Imagen 2"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1240" y="436070"/>
            <a:ext cx="810241" cy="810241"/>
          </a:xfrm>
          <a:prstGeom prst="rect">
            <a:avLst/>
          </a:prstGeom>
        </p:spPr>
      </p:pic>
      <p:sp>
        <p:nvSpPr>
          <p:cNvPr id="6" name="CuadroTexto 5"/>
          <p:cNvSpPr txBox="1"/>
          <p:nvPr/>
        </p:nvSpPr>
        <p:spPr>
          <a:xfrm>
            <a:off x="2747946" y="1392789"/>
            <a:ext cx="2825563" cy="461665"/>
          </a:xfrm>
          <a:prstGeom prst="rect">
            <a:avLst/>
          </a:prstGeom>
          <a:noFill/>
        </p:spPr>
        <p:txBody>
          <a:bodyPr wrap="none" rtlCol="0">
            <a:spAutoFit/>
          </a:bodyPr>
          <a:lstStyle/>
          <a:p>
            <a:pPr algn="ctr"/>
            <a:r>
              <a:rPr lang="es-ES" sz="2400" dirty="0" smtClean="0">
                <a:solidFill>
                  <a:srgbClr val="558ED5"/>
                </a:solidFill>
              </a:rPr>
              <a:t>TIPO DE PROYECTOS:</a:t>
            </a:r>
            <a:endParaRPr lang="es-ES" sz="2400" dirty="0">
              <a:solidFill>
                <a:srgbClr val="558ED5"/>
              </a:solidFill>
            </a:endParaRPr>
          </a:p>
        </p:txBody>
      </p:sp>
      <p:sp>
        <p:nvSpPr>
          <p:cNvPr id="5" name="Rectángulo 4"/>
          <p:cNvSpPr/>
          <p:nvPr/>
        </p:nvSpPr>
        <p:spPr>
          <a:xfrm>
            <a:off x="1429925" y="2157728"/>
            <a:ext cx="5117630" cy="3477875"/>
          </a:xfrm>
          <a:prstGeom prst="rect">
            <a:avLst/>
          </a:prstGeom>
        </p:spPr>
        <p:txBody>
          <a:bodyPr wrap="square">
            <a:spAutoFit/>
          </a:bodyPr>
          <a:lstStyle/>
          <a:p>
            <a:r>
              <a:rPr lang="es-ES_tradnl" sz="2000" dirty="0" smtClean="0">
                <a:solidFill>
                  <a:srgbClr val="558ED5"/>
                </a:solidFill>
              </a:rPr>
              <a:t>- Según </a:t>
            </a:r>
            <a:r>
              <a:rPr lang="es-ES_tradnl" sz="2000" dirty="0">
                <a:solidFill>
                  <a:srgbClr val="558ED5"/>
                </a:solidFill>
              </a:rPr>
              <a:t>su naturaleza</a:t>
            </a:r>
            <a:r>
              <a:rPr lang="es-ES_tradnl" sz="2000" dirty="0" smtClean="0">
                <a:solidFill>
                  <a:srgbClr val="558ED5"/>
                </a:solidFill>
              </a:rPr>
              <a:t>:</a:t>
            </a:r>
          </a:p>
          <a:p>
            <a:pPr marL="285750" indent="-285750">
              <a:buFontTx/>
              <a:buChar char="-"/>
            </a:pPr>
            <a:endParaRPr lang="es-ES_tradnl" sz="2000" dirty="0">
              <a:solidFill>
                <a:srgbClr val="558ED5"/>
              </a:solidFill>
            </a:endParaRPr>
          </a:p>
          <a:p>
            <a:pPr lvl="2"/>
            <a:r>
              <a:rPr lang="es-ES_tradnl" sz="2000" dirty="0">
                <a:solidFill>
                  <a:srgbClr val="558ED5"/>
                </a:solidFill>
              </a:rPr>
              <a:t>Productivos</a:t>
            </a:r>
          </a:p>
          <a:p>
            <a:pPr lvl="2"/>
            <a:r>
              <a:rPr lang="es-ES_tradnl" sz="2000" dirty="0">
                <a:solidFill>
                  <a:srgbClr val="558ED5"/>
                </a:solidFill>
              </a:rPr>
              <a:t>No </a:t>
            </a:r>
            <a:r>
              <a:rPr lang="es-ES_tradnl" sz="2000" dirty="0" smtClean="0">
                <a:solidFill>
                  <a:srgbClr val="558ED5"/>
                </a:solidFill>
              </a:rPr>
              <a:t>productivos</a:t>
            </a:r>
          </a:p>
          <a:p>
            <a:pPr lvl="2"/>
            <a:endParaRPr lang="es-ES_tradnl" sz="2000" dirty="0">
              <a:solidFill>
                <a:srgbClr val="558ED5"/>
              </a:solidFill>
            </a:endParaRPr>
          </a:p>
          <a:p>
            <a:pPr marL="342900" indent="-342900">
              <a:buFontTx/>
              <a:buChar char="-"/>
            </a:pPr>
            <a:r>
              <a:rPr lang="es-ES_tradnl" sz="2000" dirty="0" smtClean="0">
                <a:solidFill>
                  <a:srgbClr val="558ED5"/>
                </a:solidFill>
              </a:rPr>
              <a:t>En </a:t>
            </a:r>
            <a:r>
              <a:rPr lang="es-ES_tradnl" sz="2000" dirty="0">
                <a:solidFill>
                  <a:srgbClr val="558ED5"/>
                </a:solidFill>
              </a:rPr>
              <a:t>función de estar o no en la EDLP</a:t>
            </a:r>
            <a:r>
              <a:rPr lang="es-ES_tradnl" sz="2000" dirty="0" smtClean="0">
                <a:solidFill>
                  <a:srgbClr val="558ED5"/>
                </a:solidFill>
              </a:rPr>
              <a:t>:</a:t>
            </a:r>
          </a:p>
          <a:p>
            <a:endParaRPr lang="es-ES_tradnl" sz="2000" dirty="0">
              <a:solidFill>
                <a:srgbClr val="558ED5"/>
              </a:solidFill>
            </a:endParaRPr>
          </a:p>
          <a:p>
            <a:pPr lvl="2"/>
            <a:r>
              <a:rPr lang="es-ES_tradnl" sz="2000" dirty="0">
                <a:solidFill>
                  <a:srgbClr val="558ED5"/>
                </a:solidFill>
              </a:rPr>
              <a:t>Programados</a:t>
            </a:r>
          </a:p>
          <a:p>
            <a:pPr lvl="2"/>
            <a:r>
              <a:rPr lang="es-ES_tradnl" sz="2000" dirty="0">
                <a:solidFill>
                  <a:srgbClr val="558ED5"/>
                </a:solidFill>
              </a:rPr>
              <a:t>No programados (libre concurrencia)</a:t>
            </a:r>
          </a:p>
          <a:p>
            <a:pPr lvl="4"/>
            <a:r>
              <a:rPr lang="es-ES_tradnl" sz="2000" dirty="0">
                <a:solidFill>
                  <a:srgbClr val="558ED5"/>
                </a:solidFill>
              </a:rPr>
              <a:t>Singulares</a:t>
            </a:r>
          </a:p>
          <a:p>
            <a:pPr lvl="4"/>
            <a:r>
              <a:rPr lang="es-ES_tradnl" sz="2000" dirty="0">
                <a:solidFill>
                  <a:srgbClr val="558ED5"/>
                </a:solidFill>
              </a:rPr>
              <a:t>Innovadores</a:t>
            </a:r>
          </a:p>
        </p:txBody>
      </p:sp>
    </p:spTree>
    <p:extLst>
      <p:ext uri="{BB962C8B-B14F-4D97-AF65-F5344CB8AC3E}">
        <p14:creationId xmlns:p14="http://schemas.microsoft.com/office/powerpoint/2010/main" val="38639924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2" name="Imagen 1" descr="Log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8888"/>
            <a:ext cx="9144000" cy="1089112"/>
          </a:xfrm>
          <a:prstGeom prst="rect">
            <a:avLst/>
          </a:prstGeom>
        </p:spPr>
      </p:pic>
      <p:sp>
        <p:nvSpPr>
          <p:cNvPr id="3" name="CuadroTexto 2"/>
          <p:cNvSpPr txBox="1"/>
          <p:nvPr/>
        </p:nvSpPr>
        <p:spPr>
          <a:xfrm>
            <a:off x="1185333" y="1411111"/>
            <a:ext cx="4035668" cy="369332"/>
          </a:xfrm>
          <a:prstGeom prst="rect">
            <a:avLst/>
          </a:prstGeom>
          <a:noFill/>
        </p:spPr>
        <p:txBody>
          <a:bodyPr wrap="none" rtlCol="0">
            <a:spAutoFit/>
          </a:bodyPr>
          <a:lstStyle/>
          <a:p>
            <a:r>
              <a:rPr lang="es-ES" dirty="0" smtClean="0">
                <a:solidFill>
                  <a:schemeClr val="tx2">
                    <a:lumMod val="60000"/>
                    <a:lumOff val="40000"/>
                  </a:schemeClr>
                </a:solidFill>
              </a:rPr>
              <a:t>TUS APORTACIONES SON IMPORTANTES:</a:t>
            </a:r>
            <a:endParaRPr lang="es-ES" dirty="0">
              <a:solidFill>
                <a:schemeClr val="tx2">
                  <a:lumMod val="60000"/>
                  <a:lumOff val="40000"/>
                </a:schemeClr>
              </a:solidFill>
            </a:endParaRPr>
          </a:p>
        </p:txBody>
      </p:sp>
      <p:sp>
        <p:nvSpPr>
          <p:cNvPr id="4" name="CuadroTexto 3"/>
          <p:cNvSpPr txBox="1"/>
          <p:nvPr/>
        </p:nvSpPr>
        <p:spPr>
          <a:xfrm>
            <a:off x="2450796" y="2114224"/>
            <a:ext cx="3273778" cy="523220"/>
          </a:xfrm>
          <a:prstGeom prst="rect">
            <a:avLst/>
          </a:prstGeom>
          <a:noFill/>
        </p:spPr>
        <p:txBody>
          <a:bodyPr wrap="square" rtlCol="0">
            <a:spAutoFit/>
          </a:bodyPr>
          <a:lstStyle/>
          <a:p>
            <a:r>
              <a:rPr lang="es-ES" sz="2800" dirty="0" err="1" smtClean="0">
                <a:solidFill>
                  <a:srgbClr val="558ED5"/>
                </a:solidFill>
              </a:rPr>
              <a:t>www.integral.es</a:t>
            </a:r>
            <a:endParaRPr lang="es-ES" sz="2800" dirty="0">
              <a:solidFill>
                <a:srgbClr val="558ED5"/>
              </a:solidFill>
            </a:endParaRPr>
          </a:p>
        </p:txBody>
      </p:sp>
      <p:sp>
        <p:nvSpPr>
          <p:cNvPr id="5" name="CuadroTexto 4"/>
          <p:cNvSpPr txBox="1"/>
          <p:nvPr/>
        </p:nvSpPr>
        <p:spPr>
          <a:xfrm>
            <a:off x="2450796" y="2916297"/>
            <a:ext cx="2672401" cy="523220"/>
          </a:xfrm>
          <a:prstGeom prst="rect">
            <a:avLst/>
          </a:prstGeom>
          <a:noFill/>
        </p:spPr>
        <p:txBody>
          <a:bodyPr wrap="none" rtlCol="0">
            <a:spAutoFit/>
          </a:bodyPr>
          <a:lstStyle/>
          <a:p>
            <a:r>
              <a:rPr lang="es-ES" sz="2800" dirty="0" smtClean="0">
                <a:solidFill>
                  <a:srgbClr val="558ED5"/>
                </a:solidFill>
              </a:rPr>
              <a:t>edlp@integral.es</a:t>
            </a:r>
            <a:endParaRPr lang="es-ES" sz="2800" dirty="0">
              <a:solidFill>
                <a:srgbClr val="558ED5"/>
              </a:solidFill>
            </a:endParaRPr>
          </a:p>
        </p:txBody>
      </p:sp>
      <p:sp>
        <p:nvSpPr>
          <p:cNvPr id="6" name="CuadroTexto 5"/>
          <p:cNvSpPr txBox="1"/>
          <p:nvPr/>
        </p:nvSpPr>
        <p:spPr>
          <a:xfrm>
            <a:off x="2450796" y="3725333"/>
            <a:ext cx="3563420" cy="523220"/>
          </a:xfrm>
          <a:prstGeom prst="rect">
            <a:avLst/>
          </a:prstGeom>
          <a:noFill/>
        </p:spPr>
        <p:txBody>
          <a:bodyPr wrap="none" rtlCol="0">
            <a:spAutoFit/>
          </a:bodyPr>
          <a:lstStyle/>
          <a:p>
            <a:r>
              <a:rPr lang="es-ES" sz="2800" dirty="0" smtClean="0">
                <a:solidFill>
                  <a:srgbClr val="558ED5"/>
                </a:solidFill>
              </a:rPr>
              <a:t>Teléfono: 968.65.44.34</a:t>
            </a:r>
            <a:endParaRPr lang="es-ES" sz="2800" dirty="0">
              <a:solidFill>
                <a:srgbClr val="558ED5"/>
              </a:solidFill>
            </a:endParaRPr>
          </a:p>
        </p:txBody>
      </p:sp>
    </p:spTree>
    <p:extLst>
      <p:ext uri="{BB962C8B-B14F-4D97-AF65-F5344CB8AC3E}">
        <p14:creationId xmlns:p14="http://schemas.microsoft.com/office/powerpoint/2010/main" val="29146833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270000" y="1072444"/>
            <a:ext cx="3847929" cy="461665"/>
          </a:xfrm>
          <a:prstGeom prst="rect">
            <a:avLst/>
          </a:prstGeom>
          <a:noFill/>
        </p:spPr>
        <p:txBody>
          <a:bodyPr wrap="none" rtlCol="0">
            <a:spAutoFit/>
          </a:bodyPr>
          <a:lstStyle/>
          <a:p>
            <a:r>
              <a:rPr lang="es-ES" sz="2400" dirty="0" smtClean="0"/>
              <a:t>COMPOSICION DE INTEGRAL:</a:t>
            </a:r>
            <a:endParaRPr lang="es-ES" sz="2400" dirty="0"/>
          </a:p>
        </p:txBody>
      </p:sp>
      <p:sp>
        <p:nvSpPr>
          <p:cNvPr id="4" name="CuadroTexto 3"/>
          <p:cNvSpPr txBox="1"/>
          <p:nvPr/>
        </p:nvSpPr>
        <p:spPr>
          <a:xfrm>
            <a:off x="1655705" y="2135483"/>
            <a:ext cx="6284148" cy="2308324"/>
          </a:xfrm>
          <a:prstGeom prst="rect">
            <a:avLst/>
          </a:prstGeom>
          <a:noFill/>
        </p:spPr>
        <p:txBody>
          <a:bodyPr wrap="square" rtlCol="0">
            <a:spAutoFit/>
          </a:bodyPr>
          <a:lstStyle/>
          <a:p>
            <a:r>
              <a:rPr lang="es-ES" dirty="0" smtClean="0"/>
              <a:t>SECTOR PUBLICO : 14 Ayuntamientos del Territorio</a:t>
            </a:r>
          </a:p>
          <a:p>
            <a:endParaRPr lang="es-ES" dirty="0"/>
          </a:p>
          <a:p>
            <a:r>
              <a:rPr lang="es-ES" dirty="0" smtClean="0"/>
              <a:t>SECTOR PRIVADO: 25 Miembros ( Organizaciones agrarias, Federación de cooperativas, Asociaciones culturares, sectoriales, Agentes Sociales y Económicos, etc.) </a:t>
            </a:r>
          </a:p>
          <a:p>
            <a:endParaRPr lang="es-ES" dirty="0"/>
          </a:p>
          <a:p>
            <a:endParaRPr lang="es-ES" dirty="0" smtClean="0"/>
          </a:p>
          <a:p>
            <a:endParaRPr lang="es-ES" dirty="0"/>
          </a:p>
        </p:txBody>
      </p:sp>
    </p:spTree>
    <p:extLst>
      <p:ext uri="{BB962C8B-B14F-4D97-AF65-F5344CB8AC3E}">
        <p14:creationId xmlns:p14="http://schemas.microsoft.com/office/powerpoint/2010/main" val="68306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787407" y="2257778"/>
            <a:ext cx="3254963" cy="369332"/>
          </a:xfrm>
          <a:prstGeom prst="rect">
            <a:avLst/>
          </a:prstGeom>
          <a:noFill/>
        </p:spPr>
        <p:txBody>
          <a:bodyPr wrap="square" rtlCol="0">
            <a:spAutoFit/>
          </a:bodyPr>
          <a:lstStyle/>
          <a:p>
            <a:endParaRPr lang="es-ES" dirty="0"/>
          </a:p>
        </p:txBody>
      </p:sp>
      <p:pic>
        <p:nvPicPr>
          <p:cNvPr id="9" name="Picture 4" descr="Exterior de Integral"/>
          <p:cNvPicPr>
            <a:picLocks noChangeAspect="1" noChangeArrowheads="1"/>
          </p:cNvPicPr>
          <p:nvPr/>
        </p:nvPicPr>
        <p:blipFill>
          <a:blip r:embed="rId4">
            <a:extLst>
              <a:ext uri="{28A0092B-C50C-407E-A947-70E740481C1C}">
                <a14:useLocalDpi xmlns:a14="http://schemas.microsoft.com/office/drawing/2010/main" val="0"/>
              </a:ext>
            </a:extLst>
          </a:blip>
          <a:srcRect l="2458" t="2290"/>
          <a:stretch>
            <a:fillRect/>
          </a:stretch>
        </p:blipFill>
        <p:spPr bwMode="auto">
          <a:xfrm>
            <a:off x="1036146" y="1292071"/>
            <a:ext cx="4624422" cy="301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uertas de entrada a Integral y Telecen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376" y="2084583"/>
            <a:ext cx="1921377" cy="29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p:cNvSpPr txBox="1"/>
          <p:nvPr/>
        </p:nvSpPr>
        <p:spPr>
          <a:xfrm>
            <a:off x="1036146" y="683154"/>
            <a:ext cx="5951720" cy="461665"/>
          </a:xfrm>
          <a:prstGeom prst="rect">
            <a:avLst/>
          </a:prstGeom>
          <a:noFill/>
        </p:spPr>
        <p:txBody>
          <a:bodyPr wrap="none" rtlCol="0">
            <a:spAutoFit/>
          </a:bodyPr>
          <a:lstStyle/>
          <a:p>
            <a:r>
              <a:rPr lang="es-ES" sz="2400" dirty="0" smtClean="0"/>
              <a:t>SITUADOS EN EL PARAJE DE LA RAFA (BULLAS)</a:t>
            </a:r>
            <a:endParaRPr lang="es-ES" sz="2400" dirty="0"/>
          </a:p>
        </p:txBody>
      </p:sp>
    </p:spTree>
    <p:extLst>
      <p:ext uri="{BB962C8B-B14F-4D97-AF65-F5344CB8AC3E}">
        <p14:creationId xmlns:p14="http://schemas.microsoft.com/office/powerpoint/2010/main" val="320363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87777" y="1552222"/>
            <a:ext cx="5164667" cy="1846659"/>
          </a:xfrm>
          <a:prstGeom prst="rect">
            <a:avLst/>
          </a:prstGeom>
          <a:noFill/>
        </p:spPr>
        <p:txBody>
          <a:bodyPr wrap="square" rtlCol="0">
            <a:spAutoFit/>
          </a:bodyPr>
          <a:lstStyle/>
          <a:p>
            <a:r>
              <a:rPr lang="es-ES" sz="2400" dirty="0" smtClean="0"/>
              <a:t>Territorio:</a:t>
            </a:r>
          </a:p>
          <a:p>
            <a:endParaRPr lang="es-ES" dirty="0"/>
          </a:p>
          <a:p>
            <a:r>
              <a:rPr lang="es-ES" dirty="0" err="1" smtClean="0"/>
              <a:t>Albudeite</a:t>
            </a:r>
            <a:r>
              <a:rPr lang="es-ES" dirty="0" smtClean="0"/>
              <a:t>, </a:t>
            </a:r>
            <a:r>
              <a:rPr lang="es-ES" dirty="0" err="1" smtClean="0"/>
              <a:t>Aledo</a:t>
            </a:r>
            <a:r>
              <a:rPr lang="es-ES" dirty="0" smtClean="0"/>
              <a:t>, Alhama de Murcia, Bullas, Calasparra, Campos del rio, Caravaca de la Cruz, Cehegin, Librilla, </a:t>
            </a:r>
            <a:r>
              <a:rPr lang="es-ES" dirty="0" err="1" smtClean="0"/>
              <a:t>Moratalla</a:t>
            </a:r>
            <a:r>
              <a:rPr lang="es-ES" dirty="0" smtClean="0"/>
              <a:t>, Mula, Pliego, Lorca (Pedanías altas) y </a:t>
            </a:r>
            <a:r>
              <a:rPr lang="es-ES" dirty="0" err="1" smtClean="0"/>
              <a:t>Totana</a:t>
            </a:r>
            <a:r>
              <a:rPr lang="es-ES" dirty="0" smtClean="0"/>
              <a:t> (zona de Sierra </a:t>
            </a:r>
            <a:r>
              <a:rPr lang="es-ES" dirty="0" err="1" smtClean="0"/>
              <a:t>Espuña</a:t>
            </a:r>
            <a:r>
              <a:rPr lang="es-ES" dirty="0" smtClean="0"/>
              <a:t>)</a:t>
            </a:r>
          </a:p>
        </p:txBody>
      </p:sp>
      <p:pic>
        <p:nvPicPr>
          <p:cNvPr id="3" name="Picture 3" descr="mapa interac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653" y="1552222"/>
            <a:ext cx="2389046" cy="23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96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3" name="Picture 3" descr="mapa interac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653" y="1552222"/>
            <a:ext cx="2389046" cy="23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987777" y="1213556"/>
            <a:ext cx="5004740" cy="1600438"/>
          </a:xfrm>
          <a:prstGeom prst="rect">
            <a:avLst/>
          </a:prstGeom>
          <a:noFill/>
        </p:spPr>
        <p:txBody>
          <a:bodyPr wrap="square" rtlCol="0">
            <a:spAutoFit/>
          </a:bodyPr>
          <a:lstStyle/>
          <a:p>
            <a:r>
              <a:rPr lang="es-ES" sz="2400" dirty="0" smtClean="0"/>
              <a:t>Superficie:</a:t>
            </a:r>
          </a:p>
          <a:p>
            <a:endParaRPr lang="es-ES" dirty="0" smtClean="0"/>
          </a:p>
          <a:p>
            <a:r>
              <a:rPr lang="es-ES" dirty="0" smtClean="0"/>
              <a:t>	- Zona de Integral</a:t>
            </a:r>
            <a:r>
              <a:rPr lang="es-ES" dirty="0"/>
              <a:t>:      4.559,65 </a:t>
            </a:r>
            <a:r>
              <a:rPr lang="es-ES" dirty="0" smtClean="0"/>
              <a:t>Km</a:t>
            </a:r>
            <a:r>
              <a:rPr lang="es-ES" dirty="0"/>
              <a:t>²</a:t>
            </a:r>
            <a:endParaRPr lang="es-ES" dirty="0" smtClean="0"/>
          </a:p>
          <a:p>
            <a:r>
              <a:rPr lang="es-ES" dirty="0"/>
              <a:t>	</a:t>
            </a:r>
            <a:r>
              <a:rPr lang="es-ES" dirty="0" smtClean="0"/>
              <a:t>- Región de Murcia:  11.314,00 </a:t>
            </a:r>
            <a:r>
              <a:rPr lang="es-ES" dirty="0"/>
              <a:t>Km</a:t>
            </a:r>
            <a:r>
              <a:rPr lang="es-ES" dirty="0" smtClean="0"/>
              <a:t>²</a:t>
            </a:r>
          </a:p>
          <a:p>
            <a:r>
              <a:rPr lang="es-ES" dirty="0"/>
              <a:t>	</a:t>
            </a:r>
            <a:r>
              <a:rPr lang="es-ES" dirty="0" smtClean="0"/>
              <a:t>			               </a:t>
            </a:r>
            <a:r>
              <a:rPr lang="es-ES" sz="2000" dirty="0" smtClean="0"/>
              <a:t>40,30 %</a:t>
            </a:r>
            <a:endParaRPr lang="es-ES" sz="2000" dirty="0"/>
          </a:p>
        </p:txBody>
      </p:sp>
      <p:sp>
        <p:nvSpPr>
          <p:cNvPr id="5" name="CuadroTexto 4"/>
          <p:cNvSpPr txBox="1"/>
          <p:nvPr/>
        </p:nvSpPr>
        <p:spPr>
          <a:xfrm>
            <a:off x="987777" y="3032947"/>
            <a:ext cx="5004740" cy="1600438"/>
          </a:xfrm>
          <a:prstGeom prst="rect">
            <a:avLst/>
          </a:prstGeom>
          <a:noFill/>
        </p:spPr>
        <p:txBody>
          <a:bodyPr wrap="square" rtlCol="0">
            <a:spAutoFit/>
          </a:bodyPr>
          <a:lstStyle/>
          <a:p>
            <a:r>
              <a:rPr lang="es-ES" sz="2400" dirty="0" smtClean="0"/>
              <a:t>Población:</a:t>
            </a:r>
          </a:p>
          <a:p>
            <a:endParaRPr lang="es-ES" dirty="0" smtClean="0"/>
          </a:p>
          <a:p>
            <a:r>
              <a:rPr lang="es-ES" dirty="0" smtClean="0"/>
              <a:t>	- Zona de Integral</a:t>
            </a:r>
            <a:r>
              <a:rPr lang="es-ES" dirty="0"/>
              <a:t>:      </a:t>
            </a:r>
            <a:r>
              <a:rPr lang="es-ES" dirty="0" smtClean="0"/>
              <a:t>  131.158 Hab.</a:t>
            </a:r>
          </a:p>
          <a:p>
            <a:r>
              <a:rPr lang="es-ES" dirty="0"/>
              <a:t>	</a:t>
            </a:r>
            <a:r>
              <a:rPr lang="es-ES" dirty="0" smtClean="0"/>
              <a:t>- Región de Murcia:  1.463.249 </a:t>
            </a:r>
            <a:r>
              <a:rPr lang="es-ES" dirty="0" err="1" smtClean="0"/>
              <a:t>Hab</a:t>
            </a:r>
            <a:endParaRPr lang="es-ES" dirty="0" smtClean="0"/>
          </a:p>
          <a:p>
            <a:r>
              <a:rPr lang="es-ES" dirty="0"/>
              <a:t>	</a:t>
            </a:r>
            <a:r>
              <a:rPr lang="es-ES" dirty="0" smtClean="0"/>
              <a:t>			               </a:t>
            </a:r>
            <a:r>
              <a:rPr lang="es-ES" sz="2000" dirty="0" smtClean="0"/>
              <a:t>8,96 %</a:t>
            </a:r>
            <a:endParaRPr lang="es-ES" sz="2000" dirty="0"/>
          </a:p>
        </p:txBody>
      </p:sp>
      <p:sp>
        <p:nvSpPr>
          <p:cNvPr id="7" name="CuadroTexto 6"/>
          <p:cNvSpPr txBox="1"/>
          <p:nvPr/>
        </p:nvSpPr>
        <p:spPr>
          <a:xfrm>
            <a:off x="2116667" y="4656436"/>
            <a:ext cx="5004740" cy="1138773"/>
          </a:xfrm>
          <a:prstGeom prst="rect">
            <a:avLst/>
          </a:prstGeom>
          <a:noFill/>
        </p:spPr>
        <p:txBody>
          <a:bodyPr wrap="square" rtlCol="0">
            <a:spAutoFit/>
          </a:bodyPr>
          <a:lstStyle/>
          <a:p>
            <a:pPr algn="ctr"/>
            <a:r>
              <a:rPr lang="es-ES" sz="2400" b="1" dirty="0" smtClean="0"/>
              <a:t>Densidad de Población</a:t>
            </a:r>
          </a:p>
          <a:p>
            <a:pPr algn="ctr"/>
            <a:r>
              <a:rPr lang="es-ES" sz="2400" b="1" dirty="0" smtClean="0"/>
              <a:t>28,76 </a:t>
            </a:r>
            <a:r>
              <a:rPr lang="es-ES" sz="2400" b="1" dirty="0" err="1" smtClean="0"/>
              <a:t>Hab</a:t>
            </a:r>
            <a:r>
              <a:rPr lang="es-ES" sz="2400" b="1" dirty="0" smtClean="0"/>
              <a:t>/ </a:t>
            </a:r>
            <a:r>
              <a:rPr lang="es-ES" sz="2400" b="1" dirty="0"/>
              <a:t>Km²</a:t>
            </a:r>
          </a:p>
          <a:p>
            <a:pPr algn="ctr"/>
            <a:endParaRPr lang="es-ES" sz="2000" dirty="0"/>
          </a:p>
        </p:txBody>
      </p:sp>
    </p:spTree>
    <p:extLst>
      <p:ext uri="{BB962C8B-B14F-4D97-AF65-F5344CB8AC3E}">
        <p14:creationId xmlns:p14="http://schemas.microsoft.com/office/powerpoint/2010/main" val="130192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9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837258" y="1297506"/>
            <a:ext cx="7290740" cy="3539430"/>
          </a:xfrm>
          <a:prstGeom prst="rect">
            <a:avLst/>
          </a:prstGeom>
        </p:spPr>
        <p:txBody>
          <a:bodyPr wrap="square">
            <a:spAutoFit/>
          </a:bodyPr>
          <a:lstStyle/>
          <a:p>
            <a:pPr algn="ctr"/>
            <a:r>
              <a:rPr lang="es-ES_tradnl" sz="2400" u="sng" dirty="0" smtClean="0">
                <a:solidFill>
                  <a:schemeClr val="tx2">
                    <a:lumMod val="20000"/>
                    <a:lumOff val="80000"/>
                  </a:schemeClr>
                </a:solidFill>
              </a:rPr>
              <a:t>PROGRAMAS DE DESARROLLO RURAL</a:t>
            </a:r>
          </a:p>
          <a:p>
            <a:pPr algn="ctr"/>
            <a:r>
              <a:rPr lang="es-ES_tradnl" dirty="0" smtClean="0"/>
              <a:t>(Nuevo modelo de Desarrollo Local)</a:t>
            </a:r>
          </a:p>
          <a:p>
            <a:pPr algn="ctr"/>
            <a:endParaRPr lang="es-ES_tradnl" sz="2400" dirty="0" smtClean="0"/>
          </a:p>
          <a:p>
            <a:pPr algn="ctr"/>
            <a:r>
              <a:rPr lang="es-ES_tradnl" sz="2400" dirty="0" smtClean="0"/>
              <a:t>LEADER II (1995-1999)</a:t>
            </a:r>
          </a:p>
          <a:p>
            <a:pPr algn="ctr"/>
            <a:r>
              <a:rPr lang="es-ES_tradnl" sz="2400" dirty="0" smtClean="0"/>
              <a:t>LEADER + (2000-2006)</a:t>
            </a:r>
          </a:p>
          <a:p>
            <a:pPr algn="ctr"/>
            <a:r>
              <a:rPr lang="es-ES_tradnl" sz="2400" dirty="0" smtClean="0"/>
              <a:t>ENFOQUE LEADER (2007-2013)</a:t>
            </a:r>
          </a:p>
          <a:p>
            <a:pPr algn="ctr"/>
            <a:endParaRPr lang="es-ES_tradnl" sz="2400" dirty="0"/>
          </a:p>
          <a:p>
            <a:pPr algn="ctr"/>
            <a:r>
              <a:rPr lang="es-ES_tradnl" sz="3200" b="1" dirty="0" smtClean="0"/>
              <a:t>EDLP LEADER 2014-2020</a:t>
            </a:r>
          </a:p>
          <a:p>
            <a:pPr algn="ctr"/>
            <a:endParaRPr lang="es-ES" sz="2400" dirty="0"/>
          </a:p>
        </p:txBody>
      </p:sp>
      <p:pic>
        <p:nvPicPr>
          <p:cNvPr id="5" name="Imagen 4"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574" y="646833"/>
            <a:ext cx="1487574" cy="1487574"/>
          </a:xfrm>
          <a:prstGeom prst="rect">
            <a:avLst/>
          </a:prstGeom>
        </p:spPr>
      </p:pic>
    </p:spTree>
    <p:extLst>
      <p:ext uri="{BB962C8B-B14F-4D97-AF65-F5344CB8AC3E}">
        <p14:creationId xmlns:p14="http://schemas.microsoft.com/office/powerpoint/2010/main" val="2178300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4" name="Imagen 3"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574" y="460605"/>
            <a:ext cx="1673802" cy="1673802"/>
          </a:xfrm>
          <a:prstGeom prst="rect">
            <a:avLst/>
          </a:prstGeom>
        </p:spPr>
      </p:pic>
      <p:pic>
        <p:nvPicPr>
          <p:cNvPr id="5" name="Imagen 4" descr="EDL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816" y="460606"/>
            <a:ext cx="4985925" cy="2796472"/>
          </a:xfrm>
          <a:prstGeom prst="rect">
            <a:avLst/>
          </a:prstGeom>
        </p:spPr>
      </p:pic>
      <p:sp>
        <p:nvSpPr>
          <p:cNvPr id="6" name="Rectángulo 5"/>
          <p:cNvSpPr/>
          <p:nvPr/>
        </p:nvSpPr>
        <p:spPr>
          <a:xfrm>
            <a:off x="780816" y="3730375"/>
            <a:ext cx="7732887" cy="1200329"/>
          </a:xfrm>
          <a:prstGeom prst="rect">
            <a:avLst/>
          </a:prstGeom>
        </p:spPr>
        <p:txBody>
          <a:bodyPr wrap="square">
            <a:spAutoFit/>
          </a:bodyPr>
          <a:lstStyle/>
          <a:p>
            <a:pPr algn="ctr"/>
            <a:r>
              <a:rPr lang="es-ES_tradnl" i="1" dirty="0">
                <a:solidFill>
                  <a:srgbClr val="558ED5"/>
                </a:solidFill>
              </a:rPr>
              <a:t>“conjunto coherente de operaciones cuyo fin es satisfacer objetivos y necesidades locales, y que contribuyen a la realización de la estrategia de la Unión Europea para un crecimiento inteligente, sostenible e integrador, diseñado y puesto en práctica por un grupo de acción local”.</a:t>
            </a:r>
            <a:endParaRPr lang="es-ES" i="1" dirty="0">
              <a:solidFill>
                <a:srgbClr val="558ED5"/>
              </a:solidFill>
            </a:endParaRPr>
          </a:p>
        </p:txBody>
      </p:sp>
    </p:spTree>
    <p:extLst>
      <p:ext uri="{BB962C8B-B14F-4D97-AF65-F5344CB8AC3E}">
        <p14:creationId xmlns:p14="http://schemas.microsoft.com/office/powerpoint/2010/main" val="38252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7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148908" y="399463"/>
            <a:ext cx="2267185" cy="461665"/>
          </a:xfrm>
          <a:prstGeom prst="rect">
            <a:avLst/>
          </a:prstGeom>
          <a:noFill/>
        </p:spPr>
        <p:txBody>
          <a:bodyPr wrap="square" rtlCol="0">
            <a:spAutoFit/>
          </a:bodyPr>
          <a:lstStyle/>
          <a:p>
            <a:r>
              <a:rPr lang="es-ES" sz="2400" dirty="0" smtClean="0">
                <a:solidFill>
                  <a:srgbClr val="C6D9F1"/>
                </a:solidFill>
              </a:rPr>
              <a:t>EDLP 2014-2020</a:t>
            </a:r>
            <a:endParaRPr lang="es-ES" sz="2400" dirty="0">
              <a:solidFill>
                <a:srgbClr val="C6D9F1"/>
              </a:solidFill>
            </a:endParaRPr>
          </a:p>
        </p:txBody>
      </p:sp>
      <p:pic>
        <p:nvPicPr>
          <p:cNvPr id="3" name="Imagen 2"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7" y="305389"/>
            <a:ext cx="810241" cy="810241"/>
          </a:xfrm>
          <a:prstGeom prst="rect">
            <a:avLst/>
          </a:prstGeom>
        </p:spPr>
      </p:pic>
      <p:sp>
        <p:nvSpPr>
          <p:cNvPr id="4" name="Rectángulo 3"/>
          <p:cNvSpPr/>
          <p:nvPr/>
        </p:nvSpPr>
        <p:spPr>
          <a:xfrm>
            <a:off x="1148908" y="2081440"/>
            <a:ext cx="7016722" cy="3139321"/>
          </a:xfrm>
          <a:prstGeom prst="rect">
            <a:avLst/>
          </a:prstGeom>
        </p:spPr>
        <p:txBody>
          <a:bodyPr wrap="square">
            <a:spAutoFit/>
          </a:bodyPr>
          <a:lstStyle/>
          <a:p>
            <a:r>
              <a:rPr lang="es-ES_tradnl" dirty="0" smtClean="0">
                <a:solidFill>
                  <a:srgbClr val="558ED5"/>
                </a:solidFill>
              </a:rPr>
              <a:t>1- Diagnóstico </a:t>
            </a:r>
            <a:r>
              <a:rPr lang="es-ES_tradnl" dirty="0">
                <a:solidFill>
                  <a:srgbClr val="558ED5"/>
                </a:solidFill>
              </a:rPr>
              <a:t>de la zona y su población, para determinar sus necesidades y </a:t>
            </a:r>
            <a:r>
              <a:rPr lang="es-ES_tradnl" dirty="0" smtClean="0">
                <a:solidFill>
                  <a:srgbClr val="558ED5"/>
                </a:solidFill>
              </a:rPr>
              <a:t>potencial</a:t>
            </a:r>
          </a:p>
          <a:p>
            <a:pPr algn="ctr"/>
            <a:r>
              <a:rPr lang="es-ES_tradnl" dirty="0" smtClean="0">
                <a:solidFill>
                  <a:srgbClr val="558ED5"/>
                </a:solidFill>
              </a:rPr>
              <a:t> (Debilidades, Amenazas, Fortalezas y Oportunidades)</a:t>
            </a:r>
          </a:p>
          <a:p>
            <a:endParaRPr lang="es-ES_tradnl" dirty="0">
              <a:solidFill>
                <a:srgbClr val="558ED5"/>
              </a:solidFill>
            </a:endParaRPr>
          </a:p>
          <a:p>
            <a:r>
              <a:rPr lang="es-ES_tradnl" dirty="0" smtClean="0">
                <a:solidFill>
                  <a:srgbClr val="558ED5"/>
                </a:solidFill>
              </a:rPr>
              <a:t>2- </a:t>
            </a:r>
            <a:r>
              <a:rPr lang="es-ES_tradnl" u="sng" dirty="0">
                <a:solidFill>
                  <a:srgbClr val="558ED5"/>
                </a:solidFill>
              </a:rPr>
              <a:t>Proceso de participación </a:t>
            </a:r>
            <a:r>
              <a:rPr lang="es-ES_tradnl" dirty="0">
                <a:solidFill>
                  <a:srgbClr val="558ED5"/>
                </a:solidFill>
              </a:rPr>
              <a:t>de la comunidad en la elaboración de la </a:t>
            </a:r>
            <a:r>
              <a:rPr lang="es-ES_tradnl" dirty="0" smtClean="0">
                <a:solidFill>
                  <a:srgbClr val="558ED5"/>
                </a:solidFill>
              </a:rPr>
              <a:t>estrategia.</a:t>
            </a:r>
            <a:endParaRPr lang="es-ES_tradnl" dirty="0">
              <a:solidFill>
                <a:srgbClr val="558ED5"/>
              </a:solidFill>
            </a:endParaRPr>
          </a:p>
          <a:p>
            <a:endParaRPr lang="es-ES_tradnl" dirty="0">
              <a:solidFill>
                <a:srgbClr val="558ED5"/>
              </a:solidFill>
            </a:endParaRPr>
          </a:p>
          <a:p>
            <a:r>
              <a:rPr lang="es-ES_tradnl" dirty="0" smtClean="0">
                <a:solidFill>
                  <a:srgbClr val="558ED5"/>
                </a:solidFill>
              </a:rPr>
              <a:t>3- Descripción </a:t>
            </a:r>
            <a:r>
              <a:rPr lang="es-ES_tradnl" dirty="0">
                <a:solidFill>
                  <a:srgbClr val="558ED5"/>
                </a:solidFill>
              </a:rPr>
              <a:t>de la estrategia y sus objetivos, incluyendo las características integradas e innovadoras de la estrategia. </a:t>
            </a:r>
          </a:p>
          <a:p>
            <a:endParaRPr lang="es-ES_tradnl" dirty="0">
              <a:solidFill>
                <a:srgbClr val="558ED5"/>
              </a:solidFill>
            </a:endParaRPr>
          </a:p>
          <a:p>
            <a:r>
              <a:rPr lang="es-ES_tradnl" dirty="0" smtClean="0">
                <a:solidFill>
                  <a:srgbClr val="558ED5"/>
                </a:solidFill>
              </a:rPr>
              <a:t>4- Descripción </a:t>
            </a:r>
            <a:r>
              <a:rPr lang="es-ES_tradnl" dirty="0">
                <a:solidFill>
                  <a:srgbClr val="558ED5"/>
                </a:solidFill>
              </a:rPr>
              <a:t>de las disposiciones de gestión y </a:t>
            </a:r>
            <a:r>
              <a:rPr lang="es-ES_tradnl" dirty="0" smtClean="0">
                <a:solidFill>
                  <a:srgbClr val="558ED5"/>
                </a:solidFill>
              </a:rPr>
              <a:t>seguimiento.</a:t>
            </a:r>
            <a:endParaRPr lang="es-ES_tradnl" dirty="0">
              <a:solidFill>
                <a:srgbClr val="558ED5"/>
              </a:solidFill>
            </a:endParaRPr>
          </a:p>
        </p:txBody>
      </p:sp>
      <p:sp>
        <p:nvSpPr>
          <p:cNvPr id="5" name="CuadroTexto 4"/>
          <p:cNvSpPr txBox="1"/>
          <p:nvPr/>
        </p:nvSpPr>
        <p:spPr>
          <a:xfrm>
            <a:off x="1833925" y="1222594"/>
            <a:ext cx="5390568" cy="461665"/>
          </a:xfrm>
          <a:prstGeom prst="rect">
            <a:avLst/>
          </a:prstGeom>
          <a:noFill/>
        </p:spPr>
        <p:txBody>
          <a:bodyPr wrap="none" rtlCol="0">
            <a:spAutoFit/>
          </a:bodyPr>
          <a:lstStyle/>
          <a:p>
            <a:pPr algn="ctr"/>
            <a:r>
              <a:rPr lang="es-ES" sz="2400" dirty="0" smtClean="0">
                <a:solidFill>
                  <a:srgbClr val="558ED5"/>
                </a:solidFill>
              </a:rPr>
              <a:t>Elaboración de la Estrategia de Desarrollo</a:t>
            </a:r>
            <a:endParaRPr lang="es-ES" sz="2400" dirty="0">
              <a:solidFill>
                <a:srgbClr val="558ED5"/>
              </a:solidFill>
            </a:endParaRPr>
          </a:p>
        </p:txBody>
      </p:sp>
    </p:spTree>
    <p:extLst>
      <p:ext uri="{BB962C8B-B14F-4D97-AF65-F5344CB8AC3E}">
        <p14:creationId xmlns:p14="http://schemas.microsoft.com/office/powerpoint/2010/main" val="30334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5000"/>
            <a:extLst>
              <a:ext uri="{BEBA8EAE-BF5A-486C-A8C5-ECC9F3942E4B}">
                <a14:imgProps xmlns:a14="http://schemas.microsoft.com/office/drawing/2010/main">
                  <a14:imgLayer r:embed="rId3">
                    <a14:imgEffect>
                      <a14:sharpenSoften amount="-15000"/>
                    </a14:imgEffect>
                    <a14:imgEffect>
                      <a14:brightnessContrast bright="-2000" contrast="-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148908" y="399463"/>
            <a:ext cx="2267185" cy="461665"/>
          </a:xfrm>
          <a:prstGeom prst="rect">
            <a:avLst/>
          </a:prstGeom>
          <a:noFill/>
        </p:spPr>
        <p:txBody>
          <a:bodyPr wrap="square" rtlCol="0">
            <a:spAutoFit/>
          </a:bodyPr>
          <a:lstStyle/>
          <a:p>
            <a:r>
              <a:rPr lang="es-ES" sz="2400" dirty="0" smtClean="0">
                <a:solidFill>
                  <a:srgbClr val="C6D9F1"/>
                </a:solidFill>
              </a:rPr>
              <a:t>EDLP 2014-2020</a:t>
            </a:r>
            <a:endParaRPr lang="es-ES" sz="2400" dirty="0">
              <a:solidFill>
                <a:srgbClr val="C6D9F1"/>
              </a:solidFill>
            </a:endParaRPr>
          </a:p>
        </p:txBody>
      </p:sp>
      <p:pic>
        <p:nvPicPr>
          <p:cNvPr id="3" name="Imagen 2" descr="logo leader buena calid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7" y="305389"/>
            <a:ext cx="810241" cy="810241"/>
          </a:xfrm>
          <a:prstGeom prst="rect">
            <a:avLst/>
          </a:prstGeom>
        </p:spPr>
      </p:pic>
      <p:sp>
        <p:nvSpPr>
          <p:cNvPr id="4" name="CuadroTexto 3"/>
          <p:cNvSpPr txBox="1"/>
          <p:nvPr/>
        </p:nvSpPr>
        <p:spPr>
          <a:xfrm>
            <a:off x="3172637" y="1012148"/>
            <a:ext cx="2800015" cy="461665"/>
          </a:xfrm>
          <a:prstGeom prst="rect">
            <a:avLst/>
          </a:prstGeom>
          <a:noFill/>
        </p:spPr>
        <p:txBody>
          <a:bodyPr wrap="none" rtlCol="0">
            <a:spAutoFit/>
          </a:bodyPr>
          <a:lstStyle/>
          <a:p>
            <a:pPr algn="ctr"/>
            <a:r>
              <a:rPr lang="es-ES" sz="2400" dirty="0" smtClean="0">
                <a:solidFill>
                  <a:srgbClr val="558ED5"/>
                </a:solidFill>
              </a:rPr>
              <a:t>Plan de participación</a:t>
            </a:r>
            <a:endParaRPr lang="es-ES" sz="2400" dirty="0">
              <a:solidFill>
                <a:srgbClr val="558ED5"/>
              </a:solidFill>
            </a:endParaRPr>
          </a:p>
        </p:txBody>
      </p:sp>
      <p:sp>
        <p:nvSpPr>
          <p:cNvPr id="5" name="Rectángulo 4"/>
          <p:cNvSpPr/>
          <p:nvPr/>
        </p:nvSpPr>
        <p:spPr>
          <a:xfrm>
            <a:off x="573852" y="1757431"/>
            <a:ext cx="7648222" cy="1200329"/>
          </a:xfrm>
          <a:prstGeom prst="rect">
            <a:avLst/>
          </a:prstGeom>
        </p:spPr>
        <p:txBody>
          <a:bodyPr wrap="square">
            <a:spAutoFit/>
          </a:bodyPr>
          <a:lstStyle/>
          <a:p>
            <a:r>
              <a:rPr lang="es-ES_tradnl" b="1" u="sng" dirty="0" smtClean="0">
                <a:solidFill>
                  <a:srgbClr val="558ED5"/>
                </a:solidFill>
              </a:rPr>
              <a:t>Objetivo General</a:t>
            </a:r>
            <a:r>
              <a:rPr lang="es-ES_tradnl" dirty="0" smtClean="0">
                <a:solidFill>
                  <a:srgbClr val="558ED5"/>
                </a:solidFill>
              </a:rPr>
              <a:t>:  </a:t>
            </a:r>
          </a:p>
          <a:p>
            <a:r>
              <a:rPr lang="es-ES_tradnl" dirty="0" smtClean="0">
                <a:solidFill>
                  <a:srgbClr val="558ED5"/>
                </a:solidFill>
              </a:rPr>
              <a:t>Definir </a:t>
            </a:r>
            <a:r>
              <a:rPr lang="es-ES_tradnl" dirty="0">
                <a:solidFill>
                  <a:srgbClr val="558ED5"/>
                </a:solidFill>
              </a:rPr>
              <a:t>tipo de actuaciones se pueden realizar en la comarca que contribuyan </a:t>
            </a:r>
            <a:r>
              <a:rPr lang="es-ES_tradnl" dirty="0" smtClean="0">
                <a:solidFill>
                  <a:srgbClr val="558ED5"/>
                </a:solidFill>
              </a:rPr>
              <a:t>a </a:t>
            </a:r>
            <a:r>
              <a:rPr lang="es-ES_tradnl" dirty="0">
                <a:solidFill>
                  <a:srgbClr val="558ED5"/>
                </a:solidFill>
              </a:rPr>
              <a:t>un crecimiento inteligente, sostenible e integrador, diseñado y puesto en practica por el GAL y </a:t>
            </a:r>
            <a:r>
              <a:rPr lang="es-ES_tradnl" dirty="0" smtClean="0">
                <a:solidFill>
                  <a:srgbClr val="558ED5"/>
                </a:solidFill>
              </a:rPr>
              <a:t>trasladado </a:t>
            </a:r>
            <a:r>
              <a:rPr lang="es-ES_tradnl" dirty="0">
                <a:solidFill>
                  <a:srgbClr val="558ED5"/>
                </a:solidFill>
              </a:rPr>
              <a:t>a la EDLP</a:t>
            </a:r>
          </a:p>
        </p:txBody>
      </p:sp>
      <p:sp>
        <p:nvSpPr>
          <p:cNvPr id="6" name="Rectángulo 5"/>
          <p:cNvSpPr/>
          <p:nvPr/>
        </p:nvSpPr>
        <p:spPr>
          <a:xfrm>
            <a:off x="573852" y="3125156"/>
            <a:ext cx="7751704" cy="2862323"/>
          </a:xfrm>
          <a:prstGeom prst="rect">
            <a:avLst/>
          </a:prstGeom>
        </p:spPr>
        <p:txBody>
          <a:bodyPr wrap="square">
            <a:spAutoFit/>
          </a:bodyPr>
          <a:lstStyle/>
          <a:p>
            <a:r>
              <a:rPr lang="es-ES_tradnl" b="1" u="sng" dirty="0">
                <a:solidFill>
                  <a:srgbClr val="558ED5"/>
                </a:solidFill>
              </a:rPr>
              <a:t>Objetivos específicos:</a:t>
            </a:r>
            <a:endParaRPr lang="es-ES_tradnl" dirty="0">
              <a:solidFill>
                <a:srgbClr val="558ED5"/>
              </a:solidFill>
            </a:endParaRPr>
          </a:p>
          <a:p>
            <a:pPr lvl="0"/>
            <a:r>
              <a:rPr lang="es-ES_tradnl" dirty="0" smtClean="0">
                <a:solidFill>
                  <a:srgbClr val="558ED5"/>
                </a:solidFill>
              </a:rPr>
              <a:t>- Incorporar </a:t>
            </a:r>
            <a:r>
              <a:rPr lang="es-ES_tradnl" dirty="0">
                <a:solidFill>
                  <a:srgbClr val="558ED5"/>
                </a:solidFill>
              </a:rPr>
              <a:t>el mayor numero de visiones posibles al proceso de planificación estratégico</a:t>
            </a:r>
          </a:p>
          <a:p>
            <a:pPr lvl="0"/>
            <a:r>
              <a:rPr lang="es-ES_tradnl" dirty="0" smtClean="0">
                <a:solidFill>
                  <a:srgbClr val="558ED5"/>
                </a:solidFill>
              </a:rPr>
              <a:t>- Contribuir </a:t>
            </a:r>
            <a:r>
              <a:rPr lang="es-ES_tradnl" dirty="0">
                <a:solidFill>
                  <a:srgbClr val="558ED5"/>
                </a:solidFill>
              </a:rPr>
              <a:t>a generar un mayor consenso en torno a la Estrategia y actuaciones</a:t>
            </a:r>
          </a:p>
          <a:p>
            <a:pPr lvl="0"/>
            <a:r>
              <a:rPr lang="es-ES_tradnl" dirty="0" smtClean="0">
                <a:solidFill>
                  <a:srgbClr val="558ED5"/>
                </a:solidFill>
              </a:rPr>
              <a:t>- Acercar </a:t>
            </a:r>
            <a:r>
              <a:rPr lang="es-ES_tradnl" dirty="0">
                <a:solidFill>
                  <a:srgbClr val="558ED5"/>
                </a:solidFill>
              </a:rPr>
              <a:t>la EDLP a la ciudadanía haciéndola coparticipe y corresponsable de las estrategias y actuaciones</a:t>
            </a:r>
          </a:p>
          <a:p>
            <a:pPr lvl="0"/>
            <a:r>
              <a:rPr lang="es-ES_tradnl" dirty="0" smtClean="0">
                <a:solidFill>
                  <a:srgbClr val="558ED5"/>
                </a:solidFill>
              </a:rPr>
              <a:t>- Promover </a:t>
            </a:r>
            <a:r>
              <a:rPr lang="es-ES_tradnl" dirty="0">
                <a:solidFill>
                  <a:srgbClr val="558ED5"/>
                </a:solidFill>
              </a:rPr>
              <a:t>la democracia participativa</a:t>
            </a:r>
          </a:p>
          <a:p>
            <a:pPr lvl="0"/>
            <a:r>
              <a:rPr lang="es-ES_tradnl" dirty="0" smtClean="0">
                <a:solidFill>
                  <a:srgbClr val="558ED5"/>
                </a:solidFill>
              </a:rPr>
              <a:t>- Establecer </a:t>
            </a:r>
            <a:r>
              <a:rPr lang="es-ES_tradnl" dirty="0">
                <a:solidFill>
                  <a:srgbClr val="558ED5"/>
                </a:solidFill>
              </a:rPr>
              <a:t>o fortalecer las relaciones entre los actores del territorio</a:t>
            </a:r>
          </a:p>
          <a:p>
            <a:pPr lvl="0"/>
            <a:r>
              <a:rPr lang="es-ES_tradnl" dirty="0" smtClean="0">
                <a:solidFill>
                  <a:srgbClr val="558ED5"/>
                </a:solidFill>
              </a:rPr>
              <a:t>- Contribuir </a:t>
            </a:r>
            <a:r>
              <a:rPr lang="es-ES_tradnl" dirty="0">
                <a:solidFill>
                  <a:srgbClr val="558ED5"/>
                </a:solidFill>
              </a:rPr>
              <a:t>a generar conciencia e identidad del territorio, y conectar las diversas redes sociales</a:t>
            </a:r>
          </a:p>
        </p:txBody>
      </p:sp>
    </p:spTree>
    <p:extLst>
      <p:ext uri="{BB962C8B-B14F-4D97-AF65-F5344CB8AC3E}">
        <p14:creationId xmlns:p14="http://schemas.microsoft.com/office/powerpoint/2010/main" val="4195444900"/>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TotalTime>
  <Words>823</Words>
  <Application>Microsoft Macintosh PowerPoint</Application>
  <PresentationFormat>Presentación en pantalla (4:3)</PresentationFormat>
  <Paragraphs>103</Paragraphs>
  <Slides>14</Slides>
  <Notes>0</Notes>
  <HiddenSlides>0</HiddenSlides>
  <MMClips>0</MMClips>
  <ScaleCrop>false</ScaleCrop>
  <HeadingPairs>
    <vt:vector size="4" baseType="variant">
      <vt:variant>
        <vt:lpstr>Tema</vt:lpstr>
      </vt:variant>
      <vt:variant>
        <vt:i4>2</vt:i4>
      </vt:variant>
      <vt:variant>
        <vt:lpstr>Títulos de diapositiva</vt:lpstr>
      </vt:variant>
      <vt:variant>
        <vt:i4>14</vt:i4>
      </vt:variant>
    </vt:vector>
  </HeadingPairs>
  <TitlesOfParts>
    <vt:vector size="16" baseType="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Integral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dc:creator>
  <cp:lastModifiedBy>jesus</cp:lastModifiedBy>
  <cp:revision>29</cp:revision>
  <cp:lastPrinted>2016-06-30T07:14:03Z</cp:lastPrinted>
  <dcterms:created xsi:type="dcterms:W3CDTF">2016-06-27T12:31:47Z</dcterms:created>
  <dcterms:modified xsi:type="dcterms:W3CDTF">2016-07-06T09:37:23Z</dcterms:modified>
</cp:coreProperties>
</file>